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5" r:id="rId9"/>
    <p:sldId id="266" r:id="rId10"/>
    <p:sldId id="267" r:id="rId11"/>
  </p:sldIdLst>
  <p:sldSz cx="18288000" cy="10287000"/>
  <p:notesSz cx="6858000" cy="9144000"/>
  <p:embeddedFontLst>
    <p:embeddedFont>
      <p:font typeface="Archivo Black" panose="020B0A03020202020B04" pitchFamily="34" charset="0"/>
      <p:regular r:id="rId12"/>
    </p:embeddedFont>
    <p:embeddedFont>
      <p:font typeface="Montserrat" panose="02000000000000000000" pitchFamily="2" charset="0"/>
      <p:regular r:id="rId13"/>
    </p:embeddedFont>
    <p:embeddedFont>
      <p:font typeface="Montserrat Bold"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2.fntdata"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font" Target="fonts/font1.fntdata"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3.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8" Type="http://schemas.openxmlformats.org/officeDocument/2006/relationships/image" Target="../media/image61.jpeg" /><Relationship Id="rId3" Type="http://schemas.openxmlformats.org/officeDocument/2006/relationships/image" Target="../media/image57.jpeg" /><Relationship Id="rId7" Type="http://schemas.openxmlformats.org/officeDocument/2006/relationships/image" Target="../media/image60.jpeg" /><Relationship Id="rId12" Type="http://schemas.openxmlformats.org/officeDocument/2006/relationships/image" Target="../media/image65.jpe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59.jpeg" /><Relationship Id="rId11" Type="http://schemas.openxmlformats.org/officeDocument/2006/relationships/image" Target="../media/image64.jpeg" /><Relationship Id="rId5" Type="http://schemas.openxmlformats.org/officeDocument/2006/relationships/image" Target="../media/image46.png" /><Relationship Id="rId10" Type="http://schemas.openxmlformats.org/officeDocument/2006/relationships/image" Target="../media/image63.jpeg" /><Relationship Id="rId4" Type="http://schemas.openxmlformats.org/officeDocument/2006/relationships/image" Target="../media/image58.jpeg" /><Relationship Id="rId9" Type="http://schemas.openxmlformats.org/officeDocument/2006/relationships/image" Target="../media/image62.jpeg" /></Relationships>
</file>

<file path=ppt/slides/_rels/slide2.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8" Type="http://schemas.openxmlformats.org/officeDocument/2006/relationships/image" Target="../media/image10.svg" /><Relationship Id="rId3" Type="http://schemas.openxmlformats.org/officeDocument/2006/relationships/image" Target="../media/image3.png" /><Relationship Id="rId7" Type="http://schemas.openxmlformats.org/officeDocument/2006/relationships/image" Target="../media/image9.png" /><Relationship Id="rId2" Type="http://schemas.openxmlformats.org/officeDocument/2006/relationships/image" Target="../media/image4.png" /><Relationship Id="rId1" Type="http://schemas.openxmlformats.org/officeDocument/2006/relationships/slideLayout" Target="../slideLayouts/slideLayout7.xml" /><Relationship Id="rId6" Type="http://schemas.openxmlformats.org/officeDocument/2006/relationships/image" Target="../media/image8.svg" /><Relationship Id="rId5" Type="http://schemas.openxmlformats.org/officeDocument/2006/relationships/image" Target="../media/image7.png" /><Relationship Id="rId4" Type="http://schemas.openxmlformats.org/officeDocument/2006/relationships/image" Target="../media/image6.jpeg" /></Relationships>
</file>

<file path=ppt/slides/_rels/slide4.xml.rels><?xml version="1.0" encoding="UTF-8" standalone="yes"?>
<Relationships xmlns="http://schemas.openxmlformats.org/package/2006/relationships"><Relationship Id="rId8" Type="http://schemas.openxmlformats.org/officeDocument/2006/relationships/image" Target="../media/image17.svg" /><Relationship Id="rId3" Type="http://schemas.openxmlformats.org/officeDocument/2006/relationships/image" Target="../media/image12.png" /><Relationship Id="rId7" Type="http://schemas.openxmlformats.org/officeDocument/2006/relationships/image" Target="../media/image16.png" /><Relationship Id="rId2" Type="http://schemas.openxmlformats.org/officeDocument/2006/relationships/image" Target="../media/image11.jpeg" /><Relationship Id="rId1" Type="http://schemas.openxmlformats.org/officeDocument/2006/relationships/slideLayout" Target="../slideLayouts/slideLayout7.xml" /><Relationship Id="rId6" Type="http://schemas.openxmlformats.org/officeDocument/2006/relationships/image" Target="../media/image15.svg" /><Relationship Id="rId5" Type="http://schemas.openxmlformats.org/officeDocument/2006/relationships/image" Target="../media/image14.png" /><Relationship Id="rId10" Type="http://schemas.openxmlformats.org/officeDocument/2006/relationships/image" Target="../media/image19.svg" /><Relationship Id="rId4" Type="http://schemas.openxmlformats.org/officeDocument/2006/relationships/image" Target="../media/image13.svg" /><Relationship Id="rId9" Type="http://schemas.openxmlformats.org/officeDocument/2006/relationships/image" Target="../media/image18.png" /></Relationships>
</file>

<file path=ppt/slides/_rels/slide5.xml.rels><?xml version="1.0" encoding="UTF-8" standalone="yes"?>
<Relationships xmlns="http://schemas.openxmlformats.org/package/2006/relationships"><Relationship Id="rId8" Type="http://schemas.openxmlformats.org/officeDocument/2006/relationships/image" Target="../media/image23.jpeg" /><Relationship Id="rId13" Type="http://schemas.openxmlformats.org/officeDocument/2006/relationships/image" Target="../media/image28.jpeg" /><Relationship Id="rId3" Type="http://schemas.openxmlformats.org/officeDocument/2006/relationships/image" Target="../media/image3.png" /><Relationship Id="rId7" Type="http://schemas.openxmlformats.org/officeDocument/2006/relationships/image" Target="../media/image22.jpeg" /><Relationship Id="rId12" Type="http://schemas.openxmlformats.org/officeDocument/2006/relationships/image" Target="../media/image27.jpeg" /><Relationship Id="rId2" Type="http://schemas.openxmlformats.org/officeDocument/2006/relationships/image" Target="../media/image4.png" /><Relationship Id="rId1" Type="http://schemas.openxmlformats.org/officeDocument/2006/relationships/slideLayout" Target="../slideLayouts/slideLayout7.xml" /><Relationship Id="rId6" Type="http://schemas.openxmlformats.org/officeDocument/2006/relationships/hyperlink" Target="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TargetMode="External" /><Relationship Id="rId11" Type="http://schemas.openxmlformats.org/officeDocument/2006/relationships/image" Target="../media/image26.jpeg" /><Relationship Id="rId5" Type="http://schemas.openxmlformats.org/officeDocument/2006/relationships/image" Target="../media/image21.svg" /><Relationship Id="rId10" Type="http://schemas.openxmlformats.org/officeDocument/2006/relationships/image" Target="../media/image25.jpeg" /><Relationship Id="rId4" Type="http://schemas.openxmlformats.org/officeDocument/2006/relationships/image" Target="../media/image20.png" /><Relationship Id="rId9" Type="http://schemas.openxmlformats.org/officeDocument/2006/relationships/image" Target="../media/image24.jpeg" /><Relationship Id="rId14" Type="http://schemas.openxmlformats.org/officeDocument/2006/relationships/image" Target="../media/image29.jpeg" /></Relationships>
</file>

<file path=ppt/slides/_rels/slide6.xml.rels><?xml version="1.0" encoding="UTF-8" standalone="yes"?>
<Relationships xmlns="http://schemas.openxmlformats.org/package/2006/relationships"><Relationship Id="rId8" Type="http://schemas.openxmlformats.org/officeDocument/2006/relationships/image" Target="../media/image35.svg" /><Relationship Id="rId3" Type="http://schemas.openxmlformats.org/officeDocument/2006/relationships/image" Target="../media/image30.png" /><Relationship Id="rId7" Type="http://schemas.openxmlformats.org/officeDocument/2006/relationships/image" Target="../media/image34.png" /><Relationship Id="rId2" Type="http://schemas.openxmlformats.org/officeDocument/2006/relationships/image" Target="../media/image4.png" /><Relationship Id="rId1" Type="http://schemas.openxmlformats.org/officeDocument/2006/relationships/slideLayout" Target="../slideLayouts/slideLayout7.xml" /><Relationship Id="rId6" Type="http://schemas.openxmlformats.org/officeDocument/2006/relationships/image" Target="../media/image33.svg" /><Relationship Id="rId5" Type="http://schemas.openxmlformats.org/officeDocument/2006/relationships/image" Target="../media/image32.png" /><Relationship Id="rId4" Type="http://schemas.openxmlformats.org/officeDocument/2006/relationships/image" Target="../media/image31.svg" /></Relationships>
</file>

<file path=ppt/slides/_rels/slide7.xml.rels><?xml version="1.0" encoding="UTF-8" standalone="yes"?>
<Relationships xmlns="http://schemas.openxmlformats.org/package/2006/relationships"><Relationship Id="rId8" Type="http://schemas.openxmlformats.org/officeDocument/2006/relationships/image" Target="../media/image42.svg" /><Relationship Id="rId3" Type="http://schemas.openxmlformats.org/officeDocument/2006/relationships/image" Target="../media/image37.png" /><Relationship Id="rId7" Type="http://schemas.openxmlformats.org/officeDocument/2006/relationships/image" Target="../media/image41.png" /><Relationship Id="rId2" Type="http://schemas.openxmlformats.org/officeDocument/2006/relationships/image" Target="../media/image36.jpeg" /><Relationship Id="rId1" Type="http://schemas.openxmlformats.org/officeDocument/2006/relationships/slideLayout" Target="../slideLayouts/slideLayout7.xml" /><Relationship Id="rId6" Type="http://schemas.openxmlformats.org/officeDocument/2006/relationships/image" Target="../media/image40.svg" /><Relationship Id="rId5" Type="http://schemas.openxmlformats.org/officeDocument/2006/relationships/image" Target="../media/image39.png" /><Relationship Id="rId4" Type="http://schemas.openxmlformats.org/officeDocument/2006/relationships/image" Target="../media/image38.svg" /></Relationships>
</file>

<file path=ppt/slides/_rels/slide8.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image" Target="../media/image43.jpeg" /><Relationship Id="rId1" Type="http://schemas.openxmlformats.org/officeDocument/2006/relationships/slideLayout" Target="../slideLayouts/slideLayout7.xml" /><Relationship Id="rId4" Type="http://schemas.openxmlformats.org/officeDocument/2006/relationships/image" Target="../media/image45.png" /></Relationships>
</file>

<file path=ppt/slides/_rels/slide9.xml.rels><?xml version="1.0" encoding="UTF-8" standalone="yes"?>
<Relationships xmlns="http://schemas.openxmlformats.org/package/2006/relationships"><Relationship Id="rId8" Type="http://schemas.openxmlformats.org/officeDocument/2006/relationships/image" Target="../media/image51.png" /><Relationship Id="rId13" Type="http://schemas.openxmlformats.org/officeDocument/2006/relationships/image" Target="../media/image56.svg" /><Relationship Id="rId3" Type="http://schemas.openxmlformats.org/officeDocument/2006/relationships/image" Target="../media/image46.png" /><Relationship Id="rId7" Type="http://schemas.openxmlformats.org/officeDocument/2006/relationships/image" Target="../media/image50.svg" /><Relationship Id="rId12" Type="http://schemas.openxmlformats.org/officeDocument/2006/relationships/image" Target="../media/image55.png" /><Relationship Id="rId2" Type="http://schemas.openxmlformats.org/officeDocument/2006/relationships/image" Target="../media/image4.png" /><Relationship Id="rId1" Type="http://schemas.openxmlformats.org/officeDocument/2006/relationships/slideLayout" Target="../slideLayouts/slideLayout7.xml" /><Relationship Id="rId6" Type="http://schemas.openxmlformats.org/officeDocument/2006/relationships/image" Target="../media/image49.png" /><Relationship Id="rId11" Type="http://schemas.openxmlformats.org/officeDocument/2006/relationships/image" Target="../media/image54.svg" /><Relationship Id="rId5" Type="http://schemas.openxmlformats.org/officeDocument/2006/relationships/image" Target="../media/image48.svg" /><Relationship Id="rId10" Type="http://schemas.openxmlformats.org/officeDocument/2006/relationships/image" Target="../media/image53.png" /><Relationship Id="rId4" Type="http://schemas.openxmlformats.org/officeDocument/2006/relationships/image" Target="../media/image47.png" /><Relationship Id="rId9" Type="http://schemas.openxmlformats.org/officeDocument/2006/relationships/image" Target="../media/image52.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a:grpSpLocks noChangeAspect="1"/>
          </p:cNvGrpSpPr>
          <p:nvPr/>
        </p:nvGrpSpPr>
        <p:grpSpPr>
          <a:xfrm>
            <a:off x="9589607" y="0"/>
            <a:ext cx="8698393" cy="10400373"/>
            <a:chOff x="0" y="0"/>
            <a:chExt cx="8603361" cy="10286746"/>
          </a:xfrm>
        </p:grpSpPr>
        <p:sp>
          <p:nvSpPr>
            <p:cNvPr id="4" name="Freeform 4"/>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43048" r="-43048"/>
              </a:stretch>
            </a:blipFill>
          </p:spPr>
        </p:sp>
      </p:grpSp>
      <p:grpSp>
        <p:nvGrpSpPr>
          <p:cNvPr id="5" name="Group 5"/>
          <p:cNvGrpSpPr/>
          <p:nvPr/>
        </p:nvGrpSpPr>
        <p:grpSpPr>
          <a:xfrm>
            <a:off x="4191521" y="3349077"/>
            <a:ext cx="9904959" cy="3588846"/>
            <a:chOff x="0" y="0"/>
            <a:chExt cx="2608713" cy="945211"/>
          </a:xfrm>
        </p:grpSpPr>
        <p:sp>
          <p:nvSpPr>
            <p:cNvPr id="6" name="Freeform 6"/>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7" name="TextBox 7"/>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4237583"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4"/>
            <a:stretch>
              <a:fillRect t="-187363"/>
            </a:stretch>
          </a:blipFill>
        </p:spPr>
      </p:sp>
      <p:sp>
        <p:nvSpPr>
          <p:cNvPr id="9" name="TextBox 9"/>
          <p:cNvSpPr txBox="1"/>
          <p:nvPr/>
        </p:nvSpPr>
        <p:spPr>
          <a:xfrm>
            <a:off x="4441321" y="4196724"/>
            <a:ext cx="9405358" cy="1561337"/>
          </a:xfrm>
          <a:prstGeom prst="rect">
            <a:avLst/>
          </a:prstGeom>
        </p:spPr>
        <p:txBody>
          <a:bodyPr lIns="0" tIns="0" rIns="0" bIns="0" rtlCol="0" anchor="t">
            <a:spAutoFit/>
          </a:bodyPr>
          <a:lstStyle/>
          <a:p>
            <a:pPr algn="ctr">
              <a:lnSpc>
                <a:spcPts val="12696"/>
              </a:lnSpc>
            </a:pPr>
            <a:r>
              <a:rPr lang="en-US" sz="9200" spc="128">
                <a:solidFill>
                  <a:srgbClr val="040506"/>
                </a:solidFill>
                <a:latin typeface="Archivo Black"/>
                <a:ea typeface="Archivo Black"/>
                <a:cs typeface="Archivo Black"/>
                <a:sym typeface="Archivo Black"/>
              </a:rPr>
              <a:t>DEMONCARS</a:t>
            </a:r>
          </a:p>
        </p:txBody>
      </p:sp>
      <p:sp>
        <p:nvSpPr>
          <p:cNvPr id="10" name="TextBox 10"/>
          <p:cNvSpPr txBox="1"/>
          <p:nvPr/>
        </p:nvSpPr>
        <p:spPr>
          <a:xfrm>
            <a:off x="4441321" y="6182437"/>
            <a:ext cx="9497482" cy="441638"/>
          </a:xfrm>
          <a:prstGeom prst="rect">
            <a:avLst/>
          </a:prstGeom>
        </p:spPr>
        <p:txBody>
          <a:bodyPr lIns="0" tIns="0" rIns="0" bIns="0" rtlCol="0" anchor="t">
            <a:spAutoFit/>
          </a:bodyPr>
          <a:lstStyle/>
          <a:p>
            <a:pPr algn="ctr">
              <a:lnSpc>
                <a:spcPts val="3661"/>
              </a:lnSpc>
            </a:pPr>
            <a:r>
              <a:rPr lang="hu-HU" sz="2653" b="1" spc="140" dirty="0">
                <a:solidFill>
                  <a:srgbClr val="231F20"/>
                </a:solidFill>
                <a:latin typeface="Montserrat Bold"/>
                <a:ea typeface="Montserrat Bold"/>
                <a:cs typeface="Montserrat Bold"/>
                <a:sym typeface="Montserrat Bold"/>
              </a:rPr>
              <a:t>www.demoncars.online</a:t>
            </a:r>
            <a:r>
              <a:rPr lang="en-US" sz="2653" b="1" spc="140" dirty="0">
                <a:solidFill>
                  <a:srgbClr val="231F20"/>
                </a:solidFill>
                <a:latin typeface="Montserrat Bold"/>
                <a:ea typeface="Montserrat Bold"/>
                <a:cs typeface="Montserrat Bold"/>
                <a:sym typeface="Montserrat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5061" r="-25061"/>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5061" r="-25061"/>
              </a:stretch>
            </a:blipFill>
          </p:spPr>
        </p:sp>
      </p:grpSp>
      <p:sp>
        <p:nvSpPr>
          <p:cNvPr id="8" name="Freeform 8"/>
          <p:cNvSpPr/>
          <p:nvPr/>
        </p:nvSpPr>
        <p:spPr>
          <a:xfrm>
            <a:off x="2179183" y="7007196"/>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a:grpSpLocks noChangeAspect="1"/>
          </p:cNvGrpSpPr>
          <p:nvPr/>
        </p:nvGrpSpPr>
        <p:grpSpPr>
          <a:xfrm>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227" b="-227"/>
              </a:stretch>
            </a:blipFill>
          </p:spPr>
        </p:sp>
      </p:grpSp>
      <p:sp>
        <p:nvSpPr>
          <p:cNvPr id="11" name="Freeform 11"/>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2" name="Group 12"/>
          <p:cNvGrpSpPr>
            <a:grpSpLocks noChangeAspect="1"/>
          </p:cNvGrpSpPr>
          <p:nvPr/>
        </p:nvGrpSpPr>
        <p:grpSpPr>
          <a:xfrm>
            <a:off x="12924060" y="7191421"/>
            <a:ext cx="2799147" cy="2799147"/>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t="-21456" b="-21456"/>
              </a:stretch>
            </a:blipFill>
          </p:spPr>
        </p:sp>
      </p:grpSp>
      <p:sp>
        <p:nvSpPr>
          <p:cNvPr id="14" name="Freeform 14"/>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5" name="Group 15"/>
          <p:cNvGrpSpPr>
            <a:grpSpLocks noChangeAspect="1"/>
          </p:cNvGrpSpPr>
          <p:nvPr/>
        </p:nvGrpSpPr>
        <p:grpSpPr>
          <a:xfrm>
            <a:off x="12924060" y="3727391"/>
            <a:ext cx="2799147" cy="279914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38906" r="-38906"/>
              </a:stretch>
            </a:blipFill>
          </p:spPr>
        </p:sp>
      </p:grpSp>
      <p:sp>
        <p:nvSpPr>
          <p:cNvPr id="17" name="Freeform 17"/>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8" name="Group 18"/>
          <p:cNvGrpSpPr>
            <a:grpSpLocks noChangeAspect="1"/>
          </p:cNvGrpSpPr>
          <p:nvPr/>
        </p:nvGrpSpPr>
        <p:grpSpPr>
          <a:xfrm>
            <a:off x="12924060" y="260338"/>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4641" r="-24641"/>
              </a:stretch>
            </a:blipFill>
          </p:spPr>
        </p:sp>
      </p:grpSp>
      <p:sp>
        <p:nvSpPr>
          <p:cNvPr id="20" name="Freeform 20"/>
          <p:cNvSpPr/>
          <p:nvPr/>
        </p:nvSpPr>
        <p:spPr>
          <a:xfrm>
            <a:off x="16189931" y="7893519"/>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1" name="Group 21"/>
          <p:cNvGrpSpPr>
            <a:grpSpLocks noChangeAspect="1"/>
          </p:cNvGrpSpPr>
          <p:nvPr/>
        </p:nvGrpSpPr>
        <p:grpSpPr>
          <a:xfrm>
            <a:off x="16189931" y="5104108"/>
            <a:ext cx="2799147" cy="2799147"/>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t="-12487" b="-12487"/>
              </a:stretch>
            </a:blipFill>
          </p:spPr>
        </p:sp>
      </p:grpSp>
      <p:sp>
        <p:nvSpPr>
          <p:cNvPr id="23" name="Freeform 23"/>
          <p:cNvSpPr/>
          <p:nvPr/>
        </p:nvSpPr>
        <p:spPr>
          <a:xfrm>
            <a:off x="16189931" y="4697001"/>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4" name="Group 24"/>
          <p:cNvGrpSpPr>
            <a:grpSpLocks noChangeAspect="1"/>
          </p:cNvGrpSpPr>
          <p:nvPr/>
        </p:nvGrpSpPr>
        <p:grpSpPr>
          <a:xfrm>
            <a:off x="16189931" y="1897854"/>
            <a:ext cx="2799147" cy="2799147"/>
            <a:chOff x="0" y="0"/>
            <a:chExt cx="6350000" cy="6350000"/>
          </a:xfrm>
        </p:grpSpPr>
        <p:sp>
          <p:nvSpPr>
            <p:cNvPr id="25" name="Freeform 2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39005" r="-39005"/>
              </a:stretch>
            </a:blipFill>
          </p:spPr>
        </p:sp>
      </p:grpSp>
      <p:sp>
        <p:nvSpPr>
          <p:cNvPr id="26" name="Freeform 26"/>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7" name="Group 27"/>
          <p:cNvGrpSpPr>
            <a:grpSpLocks noChangeAspect="1"/>
          </p:cNvGrpSpPr>
          <p:nvPr/>
        </p:nvGrpSpPr>
        <p:grpSpPr>
          <a:xfrm>
            <a:off x="16189931" y="-1139235"/>
            <a:ext cx="2799147" cy="2799147"/>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1"/>
              <a:stretch>
                <a:fillRect t="-12487" b="-12487"/>
              </a:stretch>
            </a:blipFill>
          </p:spPr>
        </p:sp>
      </p:grpSp>
      <p:grpSp>
        <p:nvGrpSpPr>
          <p:cNvPr id="29" name="Group 29"/>
          <p:cNvGrpSpPr>
            <a:grpSpLocks noChangeAspect="1"/>
          </p:cNvGrpSpPr>
          <p:nvPr/>
        </p:nvGrpSpPr>
        <p:grpSpPr>
          <a:xfrm>
            <a:off x="16189931" y="8333592"/>
            <a:ext cx="2799147" cy="2799147"/>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2"/>
              <a:stretch>
                <a:fillRect l="-25061" r="-25061"/>
              </a:stretch>
            </a:blipFill>
          </p:spPr>
        </p:sp>
      </p:grpSp>
      <p:sp>
        <p:nvSpPr>
          <p:cNvPr id="31" name="TextBox 31"/>
          <p:cNvSpPr txBox="1"/>
          <p:nvPr/>
        </p:nvSpPr>
        <p:spPr>
          <a:xfrm>
            <a:off x="2521025" y="2645670"/>
            <a:ext cx="6229167" cy="94890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000000"/>
                </a:solidFill>
                <a:latin typeface="Archivo Black"/>
                <a:ea typeface="Archivo Black"/>
                <a:cs typeface="Archivo Black"/>
                <a:sym typeface="Archivo Black"/>
              </a:rPr>
              <a:t>THANK'S FOR </a:t>
            </a:r>
          </a:p>
        </p:txBody>
      </p:sp>
      <p:sp>
        <p:nvSpPr>
          <p:cNvPr id="32" name="TextBox 32"/>
          <p:cNvSpPr txBox="1"/>
          <p:nvPr/>
        </p:nvSpPr>
        <p:spPr>
          <a:xfrm>
            <a:off x="2356131" y="7909379"/>
            <a:ext cx="6229167" cy="948900"/>
          </a:xfrm>
          <a:prstGeom prst="rect">
            <a:avLst/>
          </a:prstGeom>
        </p:spPr>
        <p:txBody>
          <a:bodyPr lIns="0" tIns="0" rIns="0" bIns="0" rtlCol="0" anchor="t">
            <a:spAutoFit/>
          </a:bodyPr>
          <a:lstStyle/>
          <a:p>
            <a:pPr marL="0" lvl="0" indent="0" algn="ctr">
              <a:lnSpc>
                <a:spcPts val="7692"/>
              </a:lnSpc>
              <a:spcBef>
                <a:spcPct val="0"/>
              </a:spcBef>
            </a:pPr>
            <a:r>
              <a:rPr lang="en-US" sz="5574">
                <a:solidFill>
                  <a:srgbClr val="000000"/>
                </a:solidFill>
                <a:latin typeface="Archivo Black"/>
                <a:ea typeface="Archivo Black"/>
                <a:cs typeface="Archivo Black"/>
                <a:sym typeface="Archivo Black"/>
              </a:rPr>
              <a:t>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72334" y="-577769"/>
            <a:ext cx="18360331" cy="4560337"/>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73359" b="-73359"/>
            </a:stretch>
          </a:blipFill>
        </p:spPr>
      </p:sp>
      <p:sp>
        <p:nvSpPr>
          <p:cNvPr id="7" name="TextBox 7"/>
          <p:cNvSpPr txBox="1"/>
          <p:nvPr/>
        </p:nvSpPr>
        <p:spPr>
          <a:xfrm>
            <a:off x="1350002" y="1453117"/>
            <a:ext cx="15587995" cy="1616583"/>
          </a:xfrm>
          <a:prstGeom prst="rect">
            <a:avLst/>
          </a:prstGeom>
        </p:spPr>
        <p:txBody>
          <a:bodyPr lIns="0" tIns="0" rIns="0" bIns="0" rtlCol="0" anchor="t">
            <a:spAutoFit/>
          </a:bodyPr>
          <a:lstStyle/>
          <a:p>
            <a:pPr algn="ctr">
              <a:lnSpc>
                <a:spcPts val="6486"/>
              </a:lnSpc>
            </a:pPr>
            <a:r>
              <a:rPr lang="en-US" sz="4700" spc="37">
                <a:solidFill>
                  <a:srgbClr val="FFFFFF"/>
                </a:solidFill>
                <a:latin typeface="Archivo Black"/>
                <a:ea typeface="Archivo Black"/>
                <a:cs typeface="Archivo Black"/>
                <a:sym typeface="Archivo Black"/>
              </a:rPr>
              <a:t>THE PROBLEMS WITH TRADITIONAL CAR buying</a:t>
            </a:r>
          </a:p>
        </p:txBody>
      </p:sp>
      <p:sp>
        <p:nvSpPr>
          <p:cNvPr id="8" name="TextBox 8"/>
          <p:cNvSpPr txBox="1"/>
          <p:nvPr/>
        </p:nvSpPr>
        <p:spPr>
          <a:xfrm>
            <a:off x="-109827" y="4738619"/>
            <a:ext cx="6429497" cy="862203"/>
          </a:xfrm>
          <a:prstGeom prst="rect">
            <a:avLst/>
          </a:prstGeom>
        </p:spPr>
        <p:txBody>
          <a:bodyPr lIns="0" tIns="0" rIns="0" bIns="0" rtlCol="0" anchor="t">
            <a:spAutoFit/>
          </a:bodyPr>
          <a:lstStyle/>
          <a:p>
            <a:pPr marL="0" lvl="0" indent="0" algn="ctr">
              <a:lnSpc>
                <a:spcPts val="7175"/>
              </a:lnSpc>
              <a:spcBef>
                <a:spcPct val="0"/>
              </a:spcBef>
            </a:pPr>
            <a:r>
              <a:rPr lang="en-US" sz="5199" b="1" spc="275">
                <a:solidFill>
                  <a:srgbClr val="231F20"/>
                </a:solidFill>
                <a:latin typeface="Montserrat Bold"/>
                <a:ea typeface="Montserrat Bold"/>
                <a:cs typeface="Montserrat Bold"/>
                <a:sym typeface="Montserrat Bold"/>
              </a:rPr>
              <a:t>UNCERTAINTY</a:t>
            </a:r>
          </a:p>
        </p:txBody>
      </p:sp>
      <p:sp>
        <p:nvSpPr>
          <p:cNvPr id="9" name="TextBox 9"/>
          <p:cNvSpPr txBox="1"/>
          <p:nvPr/>
        </p:nvSpPr>
        <p:spPr>
          <a:xfrm>
            <a:off x="5903918" y="4100528"/>
            <a:ext cx="6552491" cy="1740789"/>
          </a:xfrm>
          <a:prstGeom prst="rect">
            <a:avLst/>
          </a:prstGeom>
        </p:spPr>
        <p:txBody>
          <a:bodyPr lIns="0" tIns="0" rIns="0" bIns="0" rtlCol="0" anchor="t">
            <a:spAutoFit/>
          </a:bodyPr>
          <a:lstStyle/>
          <a:p>
            <a:pPr marL="0" lvl="0" indent="0" algn="ctr">
              <a:lnSpc>
                <a:spcPts val="7038"/>
              </a:lnSpc>
              <a:spcBef>
                <a:spcPct val="0"/>
              </a:spcBef>
            </a:pPr>
            <a:r>
              <a:rPr lang="en-US" sz="5100" b="1" spc="270">
                <a:solidFill>
                  <a:srgbClr val="231F20"/>
                </a:solidFill>
                <a:latin typeface="Montserrat Bold"/>
                <a:ea typeface="Montserrat Bold"/>
                <a:cs typeface="Montserrat Bold"/>
                <a:sym typeface="Montserrat Bold"/>
              </a:rPr>
              <a:t>TIME REQUIREMENT</a:t>
            </a:r>
          </a:p>
        </p:txBody>
      </p:sp>
      <p:sp>
        <p:nvSpPr>
          <p:cNvPr id="10" name="TextBox 10"/>
          <p:cNvSpPr txBox="1"/>
          <p:nvPr/>
        </p:nvSpPr>
        <p:spPr>
          <a:xfrm>
            <a:off x="11921465" y="4738619"/>
            <a:ext cx="6552491" cy="862203"/>
          </a:xfrm>
          <a:prstGeom prst="rect">
            <a:avLst/>
          </a:prstGeom>
        </p:spPr>
        <p:txBody>
          <a:bodyPr lIns="0" tIns="0" rIns="0" bIns="0" rtlCol="0" anchor="t">
            <a:spAutoFit/>
          </a:bodyPr>
          <a:lstStyle/>
          <a:p>
            <a:pPr marL="0" lvl="0" indent="0" algn="ctr">
              <a:lnSpc>
                <a:spcPts val="7175"/>
              </a:lnSpc>
              <a:spcBef>
                <a:spcPct val="0"/>
              </a:spcBef>
            </a:pPr>
            <a:r>
              <a:rPr lang="en-US" sz="5199" b="1" spc="275">
                <a:solidFill>
                  <a:srgbClr val="231F20"/>
                </a:solidFill>
                <a:latin typeface="Montserrat Bold"/>
                <a:ea typeface="Montserrat Bold"/>
                <a:cs typeface="Montserrat Bold"/>
                <a:sym typeface="Montserrat Bold"/>
              </a:rPr>
              <a:t>OPACITY</a:t>
            </a:r>
          </a:p>
        </p:txBody>
      </p:sp>
      <p:sp>
        <p:nvSpPr>
          <p:cNvPr id="11" name="TextBox 11"/>
          <p:cNvSpPr txBox="1"/>
          <p:nvPr/>
        </p:nvSpPr>
        <p:spPr>
          <a:xfrm>
            <a:off x="513627" y="6276594"/>
            <a:ext cx="5182588" cy="2660024"/>
          </a:xfrm>
          <a:prstGeom prst="rect">
            <a:avLst/>
          </a:prstGeom>
        </p:spPr>
        <p:txBody>
          <a:bodyPr lIns="0" tIns="0" rIns="0" bIns="0" rtlCol="0" anchor="t">
            <a:spAutoFit/>
          </a:bodyPr>
          <a:lstStyle/>
          <a:p>
            <a:pPr marL="0" lvl="0" indent="0" algn="ctr">
              <a:lnSpc>
                <a:spcPts val="3450"/>
              </a:lnSpc>
              <a:spcBef>
                <a:spcPct val="0"/>
              </a:spcBef>
            </a:pPr>
            <a:r>
              <a:rPr lang="en-US" sz="2500" b="1" spc="132" dirty="0">
                <a:solidFill>
                  <a:srgbClr val="231F20"/>
                </a:solidFill>
                <a:latin typeface="Montserrat Bold"/>
                <a:ea typeface="Montserrat Bold"/>
                <a:cs typeface="Montserrat Bold"/>
                <a:sym typeface="Montserrat Bold"/>
              </a:rPr>
              <a:t>WHEN BUYING A USED CAR, YOU SHOULD NEVER </a:t>
            </a:r>
            <a:r>
              <a:rPr lang="hu-HU" sz="2500" b="1" spc="132" dirty="0">
                <a:solidFill>
                  <a:srgbClr val="231F20"/>
                </a:solidFill>
                <a:latin typeface="Montserrat Bold"/>
                <a:ea typeface="Montserrat Bold"/>
                <a:cs typeface="Montserrat Bold"/>
                <a:sym typeface="Montserrat Bold"/>
              </a:rPr>
              <a:t>SURE ABOUT THE CONDITION OF VEHICLE. HIDDEN MISTAKES, HIDEN INJURIES, ALL OF IT POSES A RISK. </a:t>
            </a:r>
            <a:endParaRPr lang="en-US" sz="2500" spc="132" dirty="0">
              <a:solidFill>
                <a:srgbClr val="231F20"/>
              </a:solidFill>
              <a:latin typeface="Montserrat Bold"/>
              <a:ea typeface="Montserrat Bold"/>
              <a:cs typeface="Montserrat Bold"/>
              <a:sym typeface="Montserrat Bold"/>
            </a:endParaRPr>
          </a:p>
        </p:txBody>
      </p:sp>
      <p:sp>
        <p:nvSpPr>
          <p:cNvPr id="12" name="TextBox 12"/>
          <p:cNvSpPr txBox="1"/>
          <p:nvPr/>
        </p:nvSpPr>
        <p:spPr>
          <a:xfrm>
            <a:off x="6138081" y="6247215"/>
            <a:ext cx="5537030" cy="3048000"/>
          </a:xfrm>
          <a:prstGeom prst="rect">
            <a:avLst/>
          </a:prstGeom>
        </p:spPr>
        <p:txBody>
          <a:bodyPr lIns="0" tIns="0" rIns="0" bIns="0" rtlCol="0" anchor="t">
            <a:spAutoFit/>
          </a:bodyPr>
          <a:lstStyle/>
          <a:p>
            <a:pPr marL="0" lvl="0" indent="0" algn="ctr">
              <a:lnSpc>
                <a:spcPts val="3450"/>
              </a:lnSpc>
              <a:spcBef>
                <a:spcPct val="0"/>
              </a:spcBef>
            </a:pPr>
            <a:r>
              <a:rPr lang="en-US" sz="2500" b="1" spc="132">
                <a:solidFill>
                  <a:srgbClr val="231F20"/>
                </a:solidFill>
                <a:latin typeface="Montserrat Bold"/>
                <a:ea typeface="Montserrat Bold"/>
                <a:cs typeface="Montserrat Bold"/>
                <a:sym typeface="Montserrat Bold"/>
              </a:rPr>
              <a:t>FINDING THE RIGHT CAR TIME-CONSUMING PROCESS. ADVERTISEMENTS BROWSING, CAR DEALERSHIPSVISIT, TEST DRIVES ,ALL OF THIS TAKES A LOT OF TIME.</a:t>
            </a:r>
          </a:p>
        </p:txBody>
      </p:sp>
      <p:sp>
        <p:nvSpPr>
          <p:cNvPr id="13" name="TextBox 13"/>
          <p:cNvSpPr txBox="1"/>
          <p:nvPr/>
        </p:nvSpPr>
        <p:spPr>
          <a:xfrm>
            <a:off x="11834296" y="6039215"/>
            <a:ext cx="6356980" cy="3022302"/>
          </a:xfrm>
          <a:prstGeom prst="rect">
            <a:avLst/>
          </a:prstGeom>
        </p:spPr>
        <p:txBody>
          <a:bodyPr lIns="0" tIns="0" rIns="0" bIns="0" rtlCol="0" anchor="t">
            <a:spAutoFit/>
          </a:bodyPr>
          <a:lstStyle/>
          <a:p>
            <a:pPr algn="ctr">
              <a:lnSpc>
                <a:spcPts val="3449"/>
              </a:lnSpc>
            </a:pPr>
            <a:r>
              <a:rPr lang="en-US" sz="2499" b="1" spc="132" dirty="0">
                <a:solidFill>
                  <a:srgbClr val="231F20"/>
                </a:solidFill>
                <a:latin typeface="Montserrat Bold"/>
                <a:ea typeface="Montserrat Bold"/>
                <a:cs typeface="Montserrat Bold"/>
                <a:sym typeface="Montserrat Bold"/>
              </a:rPr>
              <a:t>WHEN BUYING A CAR, YOU OFTEN THERE IS A LACK OF INFORMATION. THE SELLERS ARE NOT ALWAYS HONEST, AND IT IS </a:t>
            </a:r>
            <a:r>
              <a:rPr lang="hu-HU" sz="2499" b="1" spc="132" dirty="0">
                <a:solidFill>
                  <a:srgbClr val="231F20"/>
                </a:solidFill>
                <a:latin typeface="Montserrat Bold"/>
                <a:ea typeface="Montserrat Bold"/>
                <a:cs typeface="Montserrat Bold"/>
                <a:sym typeface="Montserrat Bold"/>
              </a:rPr>
              <a:t>DIFFICULT </a:t>
            </a:r>
            <a:r>
              <a:rPr lang="en-US" sz="2499" b="1" spc="132" dirty="0">
                <a:solidFill>
                  <a:srgbClr val="231F20"/>
                </a:solidFill>
                <a:latin typeface="Montserrat Bold"/>
                <a:ea typeface="Montserrat Bold"/>
                <a:cs typeface="Montserrat Bold"/>
                <a:sym typeface="Montserrat Bold"/>
              </a:rPr>
              <a:t>POSES A RISK. DECIDE WHETHER THE PRICE OFFERED IS REALISTIC.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802699" y="803081"/>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54651" r="-54651"/>
              </a:stretch>
            </a:blipFill>
          </p:spPr>
        </p:sp>
      </p:grpSp>
      <p:grpSp>
        <p:nvGrpSpPr>
          <p:cNvPr id="7" name="Group 7"/>
          <p:cNvGrpSpPr/>
          <p:nvPr/>
        </p:nvGrpSpPr>
        <p:grpSpPr>
          <a:xfrm>
            <a:off x="332065" y="6958864"/>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3950263" y="803081"/>
            <a:ext cx="15859325" cy="2258023"/>
            <a:chOff x="0" y="0"/>
            <a:chExt cx="1537211" cy="218865"/>
          </a:xfrm>
        </p:grpSpPr>
        <p:sp>
          <p:nvSpPr>
            <p:cNvPr id="11" name="Freeform 11"/>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2" name="TextBox 12"/>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3" name="Group 13"/>
          <p:cNvGrpSpPr/>
          <p:nvPr/>
        </p:nvGrpSpPr>
        <p:grpSpPr>
          <a:xfrm>
            <a:off x="332065" y="4912141"/>
            <a:ext cx="1828744" cy="182874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648897" y="5236626"/>
            <a:ext cx="1187427" cy="1187427"/>
          </a:xfrm>
          <a:custGeom>
            <a:avLst/>
            <a:gdLst/>
            <a:ahLst/>
            <a:cxnLst/>
            <a:rect l="l" t="t" r="r" b="b"/>
            <a:pathLst>
              <a:path w="1187427" h="1187427">
                <a:moveTo>
                  <a:pt x="0" y="0"/>
                </a:moveTo>
                <a:lnTo>
                  <a:pt x="1187426" y="0"/>
                </a:lnTo>
                <a:lnTo>
                  <a:pt x="1187426" y="1187427"/>
                </a:lnTo>
                <a:lnTo>
                  <a:pt x="0" y="1187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727771" y="7244676"/>
            <a:ext cx="1108552" cy="1257121"/>
          </a:xfrm>
          <a:custGeom>
            <a:avLst/>
            <a:gdLst/>
            <a:ahLst/>
            <a:cxnLst/>
            <a:rect l="l" t="t" r="r" b="b"/>
            <a:pathLst>
              <a:path w="1108552" h="1257121">
                <a:moveTo>
                  <a:pt x="0" y="0"/>
                </a:moveTo>
                <a:lnTo>
                  <a:pt x="1108552" y="0"/>
                </a:lnTo>
                <a:lnTo>
                  <a:pt x="1108552" y="1257121"/>
                </a:lnTo>
                <a:lnTo>
                  <a:pt x="0" y="12571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028700" y="974748"/>
            <a:ext cx="7416941" cy="1857756"/>
          </a:xfrm>
          <a:prstGeom prst="rect">
            <a:avLst/>
          </a:prstGeom>
        </p:spPr>
        <p:txBody>
          <a:bodyPr lIns="0" tIns="0" rIns="0" bIns="0" rtlCol="0" anchor="t">
            <a:spAutoFit/>
          </a:bodyPr>
          <a:lstStyle/>
          <a:p>
            <a:pPr marL="0" lvl="0" indent="0" algn="ctr">
              <a:lnSpc>
                <a:spcPts val="7452"/>
              </a:lnSpc>
              <a:spcBef>
                <a:spcPct val="0"/>
              </a:spcBef>
            </a:pPr>
            <a:r>
              <a:rPr lang="en-US" sz="5400" spc="43">
                <a:solidFill>
                  <a:srgbClr val="FFFFFF"/>
                </a:solidFill>
                <a:latin typeface="Archivo Black"/>
                <a:ea typeface="Archivo Black"/>
                <a:cs typeface="Archivo Black"/>
                <a:sym typeface="Archivo Black"/>
              </a:rPr>
              <a:t>FRESH SERVICE, new parts</a:t>
            </a:r>
          </a:p>
        </p:txBody>
      </p:sp>
      <p:sp>
        <p:nvSpPr>
          <p:cNvPr id="19" name="TextBox 19"/>
          <p:cNvSpPr txBox="1"/>
          <p:nvPr/>
        </p:nvSpPr>
        <p:spPr>
          <a:xfrm>
            <a:off x="2553577" y="7040010"/>
            <a:ext cx="10234700" cy="2218290"/>
          </a:xfrm>
          <a:prstGeom prst="rect">
            <a:avLst/>
          </a:prstGeom>
        </p:spPr>
        <p:txBody>
          <a:bodyPr lIns="0" tIns="0" rIns="0" bIns="0" rtlCol="0" anchor="t">
            <a:spAutoFit/>
          </a:bodyPr>
          <a:lstStyle/>
          <a:p>
            <a:pPr algn="l">
              <a:lnSpc>
                <a:spcPts val="2937"/>
              </a:lnSpc>
            </a:pPr>
            <a:r>
              <a:rPr lang="en-US" sz="2128" spc="208">
                <a:solidFill>
                  <a:srgbClr val="231F20"/>
                </a:solidFill>
                <a:latin typeface="Montserrat"/>
                <a:ea typeface="Montserrat"/>
                <a:cs typeface="Montserrat"/>
                <a:sym typeface="Montserrat"/>
              </a:rPr>
              <a:t>Only quality, new parts we use It needs to be replaced elements are the best, factory replaced with spare parts.</a:t>
            </a:r>
          </a:p>
          <a:p>
            <a:pPr algn="l">
              <a:lnSpc>
                <a:spcPts val="2937"/>
              </a:lnSpc>
            </a:pPr>
            <a:r>
              <a:rPr lang="en-US" sz="2128" spc="208">
                <a:solidFill>
                  <a:srgbClr val="231F20"/>
                </a:solidFill>
                <a:latin typeface="Montserrat"/>
                <a:ea typeface="Montserrat"/>
                <a:cs typeface="Montserrat"/>
                <a:sym typeface="Montserrat"/>
              </a:rPr>
              <a:t>We are proud of our work, that's why for every car we offer</a:t>
            </a:r>
          </a:p>
          <a:p>
            <a:pPr algn="l">
              <a:lnSpc>
                <a:spcPts val="2937"/>
              </a:lnSpc>
            </a:pPr>
            <a:r>
              <a:rPr lang="en-US" sz="2128" spc="208">
                <a:solidFill>
                  <a:srgbClr val="231F20"/>
                </a:solidFill>
                <a:latin typeface="Montserrat"/>
                <a:ea typeface="Montserrat"/>
                <a:cs typeface="Montserrat"/>
                <a:sym typeface="Montserrat"/>
              </a:rPr>
              <a:t>we guarantee. That way you are calm can also be done after the purchase.</a:t>
            </a:r>
          </a:p>
          <a:p>
            <a:pPr marL="0" lvl="0" indent="0" algn="l">
              <a:lnSpc>
                <a:spcPts val="2937"/>
              </a:lnSpc>
              <a:spcBef>
                <a:spcPct val="0"/>
              </a:spcBef>
            </a:pPr>
            <a:endParaRPr lang="en-US" sz="2128" spc="208">
              <a:solidFill>
                <a:srgbClr val="231F20"/>
              </a:solidFill>
              <a:latin typeface="Montserrat"/>
              <a:ea typeface="Montserrat"/>
              <a:cs typeface="Montserrat"/>
              <a:sym typeface="Montserrat"/>
            </a:endParaRPr>
          </a:p>
        </p:txBody>
      </p:sp>
      <p:sp>
        <p:nvSpPr>
          <p:cNvPr id="20" name="TextBox 20"/>
          <p:cNvSpPr txBox="1"/>
          <p:nvPr/>
        </p:nvSpPr>
        <p:spPr>
          <a:xfrm>
            <a:off x="2553577" y="5069793"/>
            <a:ext cx="10234700" cy="1475340"/>
          </a:xfrm>
          <a:prstGeom prst="rect">
            <a:avLst/>
          </a:prstGeom>
        </p:spPr>
        <p:txBody>
          <a:bodyPr lIns="0" tIns="0" rIns="0" bIns="0" rtlCol="0" anchor="t">
            <a:spAutoFit/>
          </a:bodyPr>
          <a:lstStyle/>
          <a:p>
            <a:pPr algn="l">
              <a:lnSpc>
                <a:spcPts val="2937"/>
              </a:lnSpc>
            </a:pPr>
            <a:r>
              <a:rPr lang="en-US" sz="2128" spc="208">
                <a:solidFill>
                  <a:srgbClr val="231F20"/>
                </a:solidFill>
                <a:latin typeface="Montserrat"/>
                <a:ea typeface="Montserrat"/>
                <a:cs typeface="Montserrat"/>
                <a:sym typeface="Montserrat"/>
              </a:rPr>
              <a:t>All our cars are thoroughly serviced. We ensure that even the smallest errors be repaired, only the new one goes to the owner.</a:t>
            </a:r>
          </a:p>
          <a:p>
            <a:pPr marL="0" lvl="0" indent="0" algn="l">
              <a:lnSpc>
                <a:spcPts val="2937"/>
              </a:lnSpc>
              <a:spcBef>
                <a:spcPct val="0"/>
              </a:spcBef>
            </a:pPr>
            <a:endParaRPr lang="en-US" sz="2128" spc="208">
              <a:solidFill>
                <a:srgbClr val="231F2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439"/>
            <a:ext cx="18288000" cy="10308439"/>
          </a:xfrm>
          <a:custGeom>
            <a:avLst/>
            <a:gdLst/>
            <a:ahLst/>
            <a:cxnLst/>
            <a:rect l="l" t="t" r="r" b="b"/>
            <a:pathLst>
              <a:path w="18288000" h="10308439">
                <a:moveTo>
                  <a:pt x="0" y="0"/>
                </a:moveTo>
                <a:lnTo>
                  <a:pt x="18288000" y="0"/>
                </a:lnTo>
                <a:lnTo>
                  <a:pt x="18288000" y="10308439"/>
                </a:lnTo>
                <a:lnTo>
                  <a:pt x="0" y="10308439"/>
                </a:lnTo>
                <a:lnTo>
                  <a:pt x="0" y="0"/>
                </a:lnTo>
                <a:close/>
              </a:path>
            </a:pathLst>
          </a:custGeom>
          <a:blipFill>
            <a:blip r:embed="rId2"/>
            <a:stretch>
              <a:fillRect t="-561" b="-561"/>
            </a:stretch>
          </a:blipFill>
        </p:spPr>
      </p:sp>
      <p:grpSp>
        <p:nvGrpSpPr>
          <p:cNvPr id="3" name="Group 3"/>
          <p:cNvGrpSpPr/>
          <p:nvPr/>
        </p:nvGrpSpPr>
        <p:grpSpPr>
          <a:xfrm>
            <a:off x="1190958" y="1671815"/>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0000"/>
              </a:srgbClr>
            </a:solidFill>
          </p:spPr>
        </p:sp>
        <p:sp>
          <p:nvSpPr>
            <p:cNvPr id="5" name="TextBox 5"/>
            <p:cNvSpPr txBox="1"/>
            <p:nvPr/>
          </p:nvSpPr>
          <p:spPr>
            <a:xfrm>
              <a:off x="0" y="0"/>
              <a:ext cx="4106471" cy="2167467"/>
            </a:xfrm>
            <a:prstGeom prst="rect">
              <a:avLst/>
            </a:prstGeom>
          </p:spPr>
          <p:txBody>
            <a:bodyPr lIns="50800" tIns="50800" rIns="50800" bIns="50800" rtlCol="0" anchor="ctr"/>
            <a:lstStyle/>
            <a:p>
              <a:pPr algn="ctr">
                <a:lnSpc>
                  <a:spcPts val="1690"/>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528564"/>
            <a:ext cx="3086100" cy="516103"/>
            <a:chOff x="0" y="0"/>
            <a:chExt cx="812800" cy="135928"/>
          </a:xfrm>
        </p:grpSpPr>
        <p:sp>
          <p:nvSpPr>
            <p:cNvPr id="10" name="Freeform 10"/>
            <p:cNvSpPr/>
            <p:nvPr/>
          </p:nvSpPr>
          <p:spPr>
            <a:xfrm>
              <a:off x="0" y="0"/>
              <a:ext cx="812800" cy="135928"/>
            </a:xfrm>
            <a:custGeom>
              <a:avLst/>
              <a:gdLst/>
              <a:ahLst/>
              <a:cxnLst/>
              <a:rect l="l" t="t" r="r" b="b"/>
              <a:pathLst>
                <a:path w="812800" h="135928">
                  <a:moveTo>
                    <a:pt x="0" y="0"/>
                  </a:moveTo>
                  <a:lnTo>
                    <a:pt x="812800" y="0"/>
                  </a:lnTo>
                  <a:lnTo>
                    <a:pt x="812800" y="135928"/>
                  </a:lnTo>
                  <a:lnTo>
                    <a:pt x="0" y="135928"/>
                  </a:lnTo>
                  <a:close/>
                </a:path>
              </a:pathLst>
            </a:custGeom>
            <a:solidFill>
              <a:srgbClr val="000000"/>
            </a:solidFill>
          </p:spPr>
        </p:sp>
        <p:sp>
          <p:nvSpPr>
            <p:cNvPr id="11" name="TextBox 11"/>
            <p:cNvSpPr txBox="1"/>
            <p:nvPr/>
          </p:nvSpPr>
          <p:spPr>
            <a:xfrm>
              <a:off x="0" y="-19050"/>
              <a:ext cx="812800" cy="154978"/>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Wide selection</a:t>
              </a:r>
            </a:p>
          </p:txBody>
        </p:sp>
      </p:grpSp>
      <p:grpSp>
        <p:nvGrpSpPr>
          <p:cNvPr id="12" name="Group 12"/>
          <p:cNvGrpSpPr/>
          <p:nvPr/>
        </p:nvGrpSpPr>
        <p:grpSpPr>
          <a:xfrm>
            <a:off x="5900738"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16103"/>
            <a:chOff x="0" y="0"/>
            <a:chExt cx="812800" cy="135928"/>
          </a:xfrm>
        </p:grpSpPr>
        <p:sp>
          <p:nvSpPr>
            <p:cNvPr id="16" name="Freeform 16"/>
            <p:cNvSpPr/>
            <p:nvPr/>
          </p:nvSpPr>
          <p:spPr>
            <a:xfrm>
              <a:off x="0" y="0"/>
              <a:ext cx="812800" cy="135928"/>
            </a:xfrm>
            <a:custGeom>
              <a:avLst/>
              <a:gdLst/>
              <a:ahLst/>
              <a:cxnLst/>
              <a:rect l="l" t="t" r="r" b="b"/>
              <a:pathLst>
                <a:path w="812800" h="135928">
                  <a:moveTo>
                    <a:pt x="0" y="0"/>
                  </a:moveTo>
                  <a:lnTo>
                    <a:pt x="812800" y="0"/>
                  </a:lnTo>
                  <a:lnTo>
                    <a:pt x="812800" y="135928"/>
                  </a:lnTo>
                  <a:lnTo>
                    <a:pt x="0" y="135928"/>
                  </a:lnTo>
                  <a:close/>
                </a:path>
              </a:pathLst>
            </a:custGeom>
            <a:solidFill>
              <a:srgbClr val="000000"/>
            </a:solidFill>
          </p:spPr>
        </p:sp>
        <p:sp>
          <p:nvSpPr>
            <p:cNvPr id="17" name="TextBox 17"/>
            <p:cNvSpPr txBox="1"/>
            <p:nvPr/>
          </p:nvSpPr>
          <p:spPr>
            <a:xfrm>
              <a:off x="0" y="-19050"/>
              <a:ext cx="812800" cy="154978"/>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Excellent offers</a:t>
              </a: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794766"/>
            <a:chOff x="0" y="0"/>
            <a:chExt cx="812800" cy="209321"/>
          </a:xfrm>
        </p:grpSpPr>
        <p:sp>
          <p:nvSpPr>
            <p:cNvPr id="22" name="Freeform 22"/>
            <p:cNvSpPr/>
            <p:nvPr/>
          </p:nvSpPr>
          <p:spPr>
            <a:xfrm>
              <a:off x="0" y="0"/>
              <a:ext cx="812800" cy="209321"/>
            </a:xfrm>
            <a:custGeom>
              <a:avLst/>
              <a:gdLst/>
              <a:ahLst/>
              <a:cxnLst/>
              <a:rect l="l" t="t" r="r" b="b"/>
              <a:pathLst>
                <a:path w="812800" h="209321">
                  <a:moveTo>
                    <a:pt x="0" y="0"/>
                  </a:moveTo>
                  <a:lnTo>
                    <a:pt x="812800" y="0"/>
                  </a:lnTo>
                  <a:lnTo>
                    <a:pt x="812800" y="209321"/>
                  </a:lnTo>
                  <a:lnTo>
                    <a:pt x="0" y="209321"/>
                  </a:lnTo>
                  <a:close/>
                </a:path>
              </a:pathLst>
            </a:custGeom>
            <a:solidFill>
              <a:srgbClr val="000000"/>
            </a:solidFill>
          </p:spPr>
        </p:sp>
        <p:sp>
          <p:nvSpPr>
            <p:cNvPr id="23" name="TextBox 23"/>
            <p:cNvSpPr txBox="1"/>
            <p:nvPr/>
          </p:nvSpPr>
          <p:spPr>
            <a:xfrm>
              <a:off x="0" y="-19050"/>
              <a:ext cx="812800" cy="228371"/>
            </a:xfrm>
            <a:prstGeom prst="rect">
              <a:avLst/>
            </a:prstGeom>
          </p:spPr>
          <p:txBody>
            <a:bodyPr lIns="50800" tIns="50800" rIns="50800" bIns="50800" rtlCol="0" anchor="ctr"/>
            <a:lstStyle/>
            <a:p>
              <a:pPr algn="ctr">
                <a:lnSpc>
                  <a:spcPts val="2600"/>
                </a:lnSpc>
              </a:pPr>
              <a:r>
                <a:rPr lang="en-US" sz="2000">
                  <a:solidFill>
                    <a:srgbClr val="FFFFFF"/>
                  </a:solidFill>
                  <a:latin typeface="Montserrat"/>
                  <a:ea typeface="Montserrat"/>
                  <a:cs typeface="Montserrat"/>
                  <a:sym typeface="Montserrat"/>
                </a:rPr>
                <a:t>Favorable Opportunities</a:t>
              </a: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516103"/>
            <a:chOff x="0" y="0"/>
            <a:chExt cx="812800" cy="135928"/>
          </a:xfrm>
        </p:grpSpPr>
        <p:sp>
          <p:nvSpPr>
            <p:cNvPr id="28" name="Freeform 28"/>
            <p:cNvSpPr/>
            <p:nvPr/>
          </p:nvSpPr>
          <p:spPr>
            <a:xfrm>
              <a:off x="0" y="0"/>
              <a:ext cx="812800" cy="135928"/>
            </a:xfrm>
            <a:custGeom>
              <a:avLst/>
              <a:gdLst/>
              <a:ahLst/>
              <a:cxnLst/>
              <a:rect l="l" t="t" r="r" b="b"/>
              <a:pathLst>
                <a:path w="812800" h="135928">
                  <a:moveTo>
                    <a:pt x="0" y="0"/>
                  </a:moveTo>
                  <a:lnTo>
                    <a:pt x="812800" y="0"/>
                  </a:lnTo>
                  <a:lnTo>
                    <a:pt x="812800" y="135928"/>
                  </a:lnTo>
                  <a:lnTo>
                    <a:pt x="0" y="135928"/>
                  </a:lnTo>
                  <a:close/>
                </a:path>
              </a:pathLst>
            </a:custGeom>
            <a:solidFill>
              <a:srgbClr val="000000"/>
            </a:solidFill>
          </p:spPr>
        </p:sp>
        <p:sp>
          <p:nvSpPr>
            <p:cNvPr id="29" name="TextBox 29"/>
            <p:cNvSpPr txBox="1"/>
            <p:nvPr/>
          </p:nvSpPr>
          <p:spPr>
            <a:xfrm>
              <a:off x="0" y="-19050"/>
              <a:ext cx="812800" cy="154978"/>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Innovation</a:t>
              </a:r>
            </a:p>
          </p:txBody>
        </p:sp>
      </p:grpSp>
      <p:sp>
        <p:nvSpPr>
          <p:cNvPr id="30" name="Freeform 30"/>
          <p:cNvSpPr/>
          <p:nvPr/>
        </p:nvSpPr>
        <p:spPr>
          <a:xfrm>
            <a:off x="3213272" y="4260079"/>
            <a:ext cx="1651382" cy="788535"/>
          </a:xfrm>
          <a:custGeom>
            <a:avLst/>
            <a:gdLst/>
            <a:ahLst/>
            <a:cxnLst/>
            <a:rect l="l" t="t" r="r" b="b"/>
            <a:pathLst>
              <a:path w="1651382" h="788535">
                <a:moveTo>
                  <a:pt x="0" y="0"/>
                </a:moveTo>
                <a:lnTo>
                  <a:pt x="1651383" y="0"/>
                </a:lnTo>
                <a:lnTo>
                  <a:pt x="1651383" y="788535"/>
                </a:lnTo>
                <a:lnTo>
                  <a:pt x="0" y="788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6850055" y="4000986"/>
            <a:ext cx="1215250" cy="1306721"/>
          </a:xfrm>
          <a:custGeom>
            <a:avLst/>
            <a:gdLst/>
            <a:ahLst/>
            <a:cxnLst/>
            <a:rect l="l" t="t" r="r" b="b"/>
            <a:pathLst>
              <a:path w="1215250" h="1306721">
                <a:moveTo>
                  <a:pt x="0" y="0"/>
                </a:moveTo>
                <a:lnTo>
                  <a:pt x="1215250" y="0"/>
                </a:lnTo>
                <a:lnTo>
                  <a:pt x="1215250" y="1306721"/>
                </a:lnTo>
                <a:lnTo>
                  <a:pt x="0" y="1306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0219881" y="3986612"/>
            <a:ext cx="1248664" cy="1335469"/>
          </a:xfrm>
          <a:custGeom>
            <a:avLst/>
            <a:gdLst/>
            <a:ahLst/>
            <a:cxnLst/>
            <a:rect l="l" t="t" r="r" b="b"/>
            <a:pathLst>
              <a:path w="1248664" h="1335469">
                <a:moveTo>
                  <a:pt x="0" y="0"/>
                </a:moveTo>
                <a:lnTo>
                  <a:pt x="1248663" y="0"/>
                </a:lnTo>
                <a:lnTo>
                  <a:pt x="1248663" y="1335469"/>
                </a:lnTo>
                <a:lnTo>
                  <a:pt x="0" y="13354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13654088" y="4016870"/>
            <a:ext cx="1274953" cy="1274953"/>
          </a:xfrm>
          <a:custGeom>
            <a:avLst/>
            <a:gdLst/>
            <a:ahLst/>
            <a:cxnLst/>
            <a:rect l="l" t="t" r="r" b="b"/>
            <a:pathLst>
              <a:path w="1274953" h="1274953">
                <a:moveTo>
                  <a:pt x="0" y="0"/>
                </a:moveTo>
                <a:lnTo>
                  <a:pt x="1274953" y="0"/>
                </a:lnTo>
                <a:lnTo>
                  <a:pt x="1274953" y="1274953"/>
                </a:lnTo>
                <a:lnTo>
                  <a:pt x="0" y="12749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TextBox 34"/>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ea typeface="Archivo Black"/>
                <a:cs typeface="Archivo Black"/>
                <a:sym typeface="Archivo Black"/>
              </a:rPr>
              <a:t>Offer of new cars</a:t>
            </a:r>
          </a:p>
        </p:txBody>
      </p:sp>
      <p:sp>
        <p:nvSpPr>
          <p:cNvPr id="35" name="TextBox 35"/>
          <p:cNvSpPr txBox="1"/>
          <p:nvPr/>
        </p:nvSpPr>
        <p:spPr>
          <a:xfrm>
            <a:off x="2677912" y="6250170"/>
            <a:ext cx="2722103" cy="1761125"/>
          </a:xfrm>
          <a:prstGeom prst="rect">
            <a:avLst/>
          </a:prstGeom>
        </p:spPr>
        <p:txBody>
          <a:bodyPr lIns="0" tIns="0" rIns="0" bIns="0" rtlCol="0" anchor="t">
            <a:spAutoFit/>
          </a:bodyPr>
          <a:lstStyle/>
          <a:p>
            <a:pPr algn="ctr">
              <a:lnSpc>
                <a:spcPts val="2360"/>
              </a:lnSpc>
            </a:pPr>
            <a:r>
              <a:rPr lang="en-US" sz="1710" spc="167">
                <a:solidFill>
                  <a:srgbClr val="231F20"/>
                </a:solidFill>
                <a:latin typeface="Montserrat"/>
                <a:ea typeface="Montserrat"/>
                <a:cs typeface="Montserrat"/>
                <a:sym typeface="Montserrat"/>
              </a:rPr>
              <a:t>Offered by DemonCars can be found in</a:t>
            </a:r>
          </a:p>
          <a:p>
            <a:pPr algn="ctr">
              <a:lnSpc>
                <a:spcPts val="2360"/>
              </a:lnSpc>
            </a:pPr>
            <a:r>
              <a:rPr lang="en-US" sz="1710" spc="167">
                <a:solidFill>
                  <a:srgbClr val="231F20"/>
                </a:solidFill>
                <a:latin typeface="Montserrat"/>
                <a:ea typeface="Montserrat"/>
                <a:cs typeface="Montserrat"/>
                <a:sym typeface="Montserrat"/>
              </a:rPr>
              <a:t>most popular brands and models.</a:t>
            </a:r>
          </a:p>
          <a:p>
            <a:pPr marL="0" lvl="0" indent="0" algn="ctr">
              <a:lnSpc>
                <a:spcPts val="2360"/>
              </a:lnSpc>
              <a:spcBef>
                <a:spcPct val="0"/>
              </a:spcBef>
            </a:pPr>
            <a:endParaRPr lang="en-US" sz="1710" spc="167">
              <a:solidFill>
                <a:srgbClr val="231F20"/>
              </a:solidFill>
              <a:latin typeface="Montserrat"/>
              <a:ea typeface="Montserrat"/>
              <a:cs typeface="Montserrat"/>
              <a:sym typeface="Montserrat"/>
            </a:endParaRPr>
          </a:p>
        </p:txBody>
      </p:sp>
      <p:sp>
        <p:nvSpPr>
          <p:cNvPr id="36" name="TextBox 36"/>
          <p:cNvSpPr txBox="1"/>
          <p:nvPr/>
        </p:nvSpPr>
        <p:spPr>
          <a:xfrm>
            <a:off x="6096629" y="6525061"/>
            <a:ext cx="2722103" cy="1244489"/>
          </a:xfrm>
          <a:prstGeom prst="rect">
            <a:avLst/>
          </a:prstGeom>
        </p:spPr>
        <p:txBody>
          <a:bodyPr lIns="0" tIns="0" rIns="0" bIns="0" rtlCol="0" anchor="t">
            <a:spAutoFit/>
          </a:bodyPr>
          <a:lstStyle/>
          <a:p>
            <a:pPr algn="ctr">
              <a:lnSpc>
                <a:spcPts val="2498"/>
              </a:lnSpc>
            </a:pPr>
            <a:r>
              <a:rPr lang="en-US" sz="1810" spc="177">
                <a:solidFill>
                  <a:srgbClr val="231F20"/>
                </a:solidFill>
                <a:latin typeface="Montserrat"/>
                <a:ea typeface="Montserrat"/>
                <a:cs typeface="Montserrat"/>
                <a:sym typeface="Montserrat"/>
              </a:rPr>
              <a:t>We help you find it</a:t>
            </a:r>
          </a:p>
          <a:p>
            <a:pPr algn="ctr">
              <a:lnSpc>
                <a:spcPts val="2498"/>
              </a:lnSpc>
            </a:pPr>
            <a:r>
              <a:rPr lang="en-US" sz="1810" spc="177">
                <a:solidFill>
                  <a:srgbClr val="231F20"/>
                </a:solidFill>
                <a:latin typeface="Montserrat"/>
                <a:ea typeface="Montserrat"/>
                <a:cs typeface="Montserrat"/>
                <a:sym typeface="Montserrat"/>
              </a:rPr>
              <a:t>needs and budget</a:t>
            </a:r>
          </a:p>
          <a:p>
            <a:pPr algn="ctr">
              <a:lnSpc>
                <a:spcPts val="2498"/>
              </a:lnSpc>
            </a:pPr>
            <a:r>
              <a:rPr lang="en-US" sz="1810" spc="177">
                <a:solidFill>
                  <a:srgbClr val="231F20"/>
                </a:solidFill>
                <a:latin typeface="Montserrat"/>
                <a:ea typeface="Montserrat"/>
                <a:cs typeface="Montserrat"/>
                <a:sym typeface="Montserrat"/>
              </a:rPr>
              <a:t>most suitable car.</a:t>
            </a:r>
          </a:p>
          <a:p>
            <a:pPr marL="0" lvl="0" indent="0" algn="ctr">
              <a:lnSpc>
                <a:spcPts val="2498"/>
              </a:lnSpc>
              <a:spcBef>
                <a:spcPct val="0"/>
              </a:spcBef>
            </a:pPr>
            <a:endParaRPr lang="en-US" sz="1810" spc="177">
              <a:solidFill>
                <a:srgbClr val="231F20"/>
              </a:solidFill>
              <a:latin typeface="Montserrat"/>
              <a:ea typeface="Montserrat"/>
              <a:cs typeface="Montserrat"/>
              <a:sym typeface="Montserrat"/>
            </a:endParaRPr>
          </a:p>
        </p:txBody>
      </p:sp>
      <p:sp>
        <p:nvSpPr>
          <p:cNvPr id="37" name="TextBox 37"/>
          <p:cNvSpPr txBox="1"/>
          <p:nvPr/>
        </p:nvSpPr>
        <p:spPr>
          <a:xfrm>
            <a:off x="9483161" y="6507345"/>
            <a:ext cx="2722103" cy="1537097"/>
          </a:xfrm>
          <a:prstGeom prst="rect">
            <a:avLst/>
          </a:prstGeom>
        </p:spPr>
        <p:txBody>
          <a:bodyPr lIns="0" tIns="0" rIns="0" bIns="0" rtlCol="0" anchor="t">
            <a:spAutoFit/>
          </a:bodyPr>
          <a:lstStyle/>
          <a:p>
            <a:pPr algn="ctr">
              <a:lnSpc>
                <a:spcPts val="2084"/>
              </a:lnSpc>
            </a:pPr>
            <a:r>
              <a:rPr lang="en-US" sz="1510" spc="148">
                <a:solidFill>
                  <a:srgbClr val="231F20"/>
                </a:solidFill>
                <a:latin typeface="Montserrat"/>
                <a:ea typeface="Montserrat"/>
                <a:cs typeface="Montserrat"/>
                <a:sym typeface="Montserrat"/>
              </a:rPr>
              <a:t>We do it with flexible and competitive financing solutions</a:t>
            </a:r>
          </a:p>
          <a:p>
            <a:pPr algn="ctr">
              <a:lnSpc>
                <a:spcPts val="2084"/>
              </a:lnSpc>
            </a:pPr>
            <a:r>
              <a:rPr lang="en-US" sz="1510" spc="148">
                <a:solidFill>
                  <a:srgbClr val="231F20"/>
                </a:solidFill>
                <a:latin typeface="Montserrat"/>
                <a:ea typeface="Montserrat"/>
                <a:cs typeface="Montserrat"/>
                <a:sym typeface="Montserrat"/>
              </a:rPr>
              <a:t>enable you to buy a car.</a:t>
            </a:r>
          </a:p>
          <a:p>
            <a:pPr marL="0" lvl="0" indent="0" algn="ctr">
              <a:lnSpc>
                <a:spcPts val="2084"/>
              </a:lnSpc>
              <a:spcBef>
                <a:spcPct val="0"/>
              </a:spcBef>
            </a:pPr>
            <a:endParaRPr lang="en-US" sz="1510" spc="148">
              <a:solidFill>
                <a:srgbClr val="231F20"/>
              </a:solidFill>
              <a:latin typeface="Montserrat"/>
              <a:ea typeface="Montserrat"/>
              <a:cs typeface="Montserrat"/>
              <a:sym typeface="Montserrat"/>
            </a:endParaRPr>
          </a:p>
        </p:txBody>
      </p:sp>
      <p:sp>
        <p:nvSpPr>
          <p:cNvPr id="38" name="TextBox 38"/>
          <p:cNvSpPr txBox="1"/>
          <p:nvPr/>
        </p:nvSpPr>
        <p:spPr>
          <a:xfrm>
            <a:off x="12901612" y="6489629"/>
            <a:ext cx="2722103" cy="1279922"/>
          </a:xfrm>
          <a:prstGeom prst="rect">
            <a:avLst/>
          </a:prstGeom>
        </p:spPr>
        <p:txBody>
          <a:bodyPr lIns="0" tIns="0" rIns="0" bIns="0" rtlCol="0" anchor="t">
            <a:spAutoFit/>
          </a:bodyPr>
          <a:lstStyle/>
          <a:p>
            <a:pPr marL="0" lvl="0" indent="0" algn="ctr">
              <a:lnSpc>
                <a:spcPts val="2084"/>
              </a:lnSpc>
              <a:spcBef>
                <a:spcPct val="0"/>
              </a:spcBef>
            </a:pPr>
            <a:r>
              <a:rPr lang="en-US" sz="1510" spc="148">
                <a:solidFill>
                  <a:srgbClr val="231F20"/>
                </a:solidFill>
                <a:latin typeface="Montserrat"/>
                <a:ea typeface="Montserrat"/>
                <a:cs typeface="Montserrat"/>
                <a:sym typeface="Montserrat"/>
              </a:rPr>
              <a:t>DemonCars is revolutionizing car shopping with personalized offers and on-site 3D showrooms.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436756" y="1468972"/>
            <a:ext cx="9537014"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The team</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7" name="Freeform 7"/>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7762447" y="7989146"/>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grpSp>
        <p:nvGrpSpPr>
          <p:cNvPr id="9" name="Group 9"/>
          <p:cNvGrpSpPr/>
          <p:nvPr/>
        </p:nvGrpSpPr>
        <p:grpSpPr>
          <a:xfrm>
            <a:off x="3301345" y="3322618"/>
            <a:ext cx="5489727" cy="1761958"/>
            <a:chOff x="0" y="0"/>
            <a:chExt cx="1569119" cy="503617"/>
          </a:xfrm>
        </p:grpSpPr>
        <p:sp>
          <p:nvSpPr>
            <p:cNvPr id="10" name="Freeform 1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1" name="TextBox 1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2" name="Freeform 12"/>
          <p:cNvSpPr/>
          <p:nvPr/>
        </p:nvSpPr>
        <p:spPr>
          <a:xfrm>
            <a:off x="7813212" y="3444102"/>
            <a:ext cx="852217" cy="130157"/>
          </a:xfrm>
          <a:custGeom>
            <a:avLst/>
            <a:gdLst/>
            <a:ahLst/>
            <a:cxnLst/>
            <a:rect l="l" t="t" r="r" b="b"/>
            <a:pathLst>
              <a:path w="852217" h="130157">
                <a:moveTo>
                  <a:pt x="0" y="0"/>
                </a:moveTo>
                <a:lnTo>
                  <a:pt x="852217" y="0"/>
                </a:lnTo>
                <a:lnTo>
                  <a:pt x="852217" y="130157"/>
                </a:lnTo>
                <a:lnTo>
                  <a:pt x="0" y="130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a:grpSpLocks noChangeAspect="1"/>
          </p:cNvGrpSpPr>
          <p:nvPr/>
        </p:nvGrpSpPr>
        <p:grpSpPr>
          <a:xfrm>
            <a:off x="2282138" y="2986489"/>
            <a:ext cx="2320061" cy="2310998"/>
            <a:chOff x="0" y="0"/>
            <a:chExt cx="6502400" cy="6477000"/>
          </a:xfrm>
        </p:grpSpPr>
        <p:sp>
          <p:nvSpPr>
            <p:cNvPr id="14" name="Freeform 14">
              <a:hlinkClick r:id="rId6" tooltip="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712" r="-24712"/>
              </a:stretch>
            </a:blipFill>
          </p:spPr>
        </p:sp>
        <p:sp>
          <p:nvSpPr>
            <p:cNvPr id="15" name="Freeform 15">
              <a:hlinkClick r:id="rId6" tooltip="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16" name="Group 16"/>
          <p:cNvGrpSpPr/>
          <p:nvPr/>
        </p:nvGrpSpPr>
        <p:grpSpPr>
          <a:xfrm>
            <a:off x="10516135" y="3322618"/>
            <a:ext cx="5489727" cy="1761958"/>
            <a:chOff x="0" y="0"/>
            <a:chExt cx="1569119" cy="503617"/>
          </a:xfrm>
        </p:grpSpPr>
        <p:sp>
          <p:nvSpPr>
            <p:cNvPr id="17" name="Freeform 17"/>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8" name="TextBox 18"/>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9" name="TextBox 19"/>
          <p:cNvSpPr txBox="1"/>
          <p:nvPr/>
        </p:nvSpPr>
        <p:spPr>
          <a:xfrm>
            <a:off x="11876442" y="3457784"/>
            <a:ext cx="2895158" cy="323686"/>
          </a:xfrm>
          <a:prstGeom prst="rect">
            <a:avLst/>
          </a:prstGeom>
        </p:spPr>
        <p:txBody>
          <a:bodyPr lIns="0" tIns="0" rIns="0" bIns="0" rtlCol="0" anchor="t">
            <a:spAutoFit/>
          </a:bodyPr>
          <a:lstStyle/>
          <a:p>
            <a:pPr algn="l">
              <a:lnSpc>
                <a:spcPts val="2641"/>
              </a:lnSpc>
              <a:spcBef>
                <a:spcPct val="0"/>
              </a:spcBef>
            </a:pPr>
            <a:r>
              <a:rPr lang="en-US" sz="1887" b="1" spc="-37">
                <a:solidFill>
                  <a:srgbClr val="FFFFFF"/>
                </a:solidFill>
                <a:latin typeface="Montserrat Bold"/>
                <a:ea typeface="Montserrat Bold"/>
                <a:cs typeface="Montserrat Bold"/>
                <a:sym typeface="Montserrat Bold"/>
              </a:rPr>
              <a:t>Kollár Bence(database)</a:t>
            </a:r>
          </a:p>
        </p:txBody>
      </p:sp>
      <p:grpSp>
        <p:nvGrpSpPr>
          <p:cNvPr id="20" name="Group 20"/>
          <p:cNvGrpSpPr>
            <a:grpSpLocks noChangeAspect="1"/>
          </p:cNvGrpSpPr>
          <p:nvPr/>
        </p:nvGrpSpPr>
        <p:grpSpPr>
          <a:xfrm>
            <a:off x="9496928" y="2986489"/>
            <a:ext cx="2320061" cy="2310998"/>
            <a:chOff x="0" y="0"/>
            <a:chExt cx="6502400" cy="6477000"/>
          </a:xfrm>
        </p:grpSpPr>
        <p:sp>
          <p:nvSpPr>
            <p:cNvPr id="21" name="Freeform 2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4712" r="-24712"/>
              </a:stretch>
            </a:blipFill>
          </p:spPr>
        </p:sp>
        <p:sp>
          <p:nvSpPr>
            <p:cNvPr id="22" name="Freeform 2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23" name="Group 23"/>
          <p:cNvGrpSpPr/>
          <p:nvPr/>
        </p:nvGrpSpPr>
        <p:grpSpPr>
          <a:xfrm>
            <a:off x="7261668" y="6278444"/>
            <a:ext cx="5489727" cy="1761958"/>
            <a:chOff x="0" y="0"/>
            <a:chExt cx="1569119" cy="503617"/>
          </a:xfrm>
        </p:grpSpPr>
        <p:sp>
          <p:nvSpPr>
            <p:cNvPr id="24" name="Freeform 24"/>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5" name="TextBox 25"/>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grpSp>
        <p:nvGrpSpPr>
          <p:cNvPr id="26" name="Group 26"/>
          <p:cNvGrpSpPr>
            <a:grpSpLocks noChangeAspect="1"/>
          </p:cNvGrpSpPr>
          <p:nvPr/>
        </p:nvGrpSpPr>
        <p:grpSpPr>
          <a:xfrm>
            <a:off x="6242461" y="5942315"/>
            <a:ext cx="2320061" cy="2310998"/>
            <a:chOff x="0" y="0"/>
            <a:chExt cx="6502400" cy="6477000"/>
          </a:xfrm>
        </p:grpSpPr>
        <p:sp>
          <p:nvSpPr>
            <p:cNvPr id="27" name="Freeform 2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a:stretch>
            </a:blipFill>
          </p:spPr>
        </p:sp>
        <p:sp>
          <p:nvSpPr>
            <p:cNvPr id="28" name="Freeform 2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29" name="Group 29"/>
          <p:cNvGrpSpPr>
            <a:grpSpLocks noChangeAspect="1"/>
          </p:cNvGrpSpPr>
          <p:nvPr/>
        </p:nvGrpSpPr>
        <p:grpSpPr>
          <a:xfrm>
            <a:off x="-46214" y="7097814"/>
            <a:ext cx="5669664" cy="3189186"/>
            <a:chOff x="0" y="0"/>
            <a:chExt cx="6089457" cy="3425320"/>
          </a:xfrm>
        </p:grpSpPr>
        <p:sp>
          <p:nvSpPr>
            <p:cNvPr id="30" name="Freeform 30"/>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31" name="Freeform 31"/>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10"/>
              <a:stretch>
                <a:fillRect t="-9222" b="-9222"/>
              </a:stretch>
            </a:blipFill>
          </p:spPr>
        </p:sp>
      </p:grpSp>
      <p:grpSp>
        <p:nvGrpSpPr>
          <p:cNvPr id="32" name="Group 32"/>
          <p:cNvGrpSpPr>
            <a:grpSpLocks noChangeAspect="1"/>
          </p:cNvGrpSpPr>
          <p:nvPr/>
        </p:nvGrpSpPr>
        <p:grpSpPr>
          <a:xfrm>
            <a:off x="11448351" y="-361487"/>
            <a:ext cx="7281908" cy="4096074"/>
            <a:chOff x="0" y="0"/>
            <a:chExt cx="6089457" cy="3425320"/>
          </a:xfrm>
        </p:grpSpPr>
        <p:sp>
          <p:nvSpPr>
            <p:cNvPr id="33" name="Freeform 3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34" name="Freeform 34"/>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11"/>
              <a:stretch>
                <a:fillRect t="-9333" b="-9333"/>
              </a:stretch>
            </a:blipFill>
          </p:spPr>
        </p:sp>
      </p:grpSp>
      <p:sp>
        <p:nvSpPr>
          <p:cNvPr id="35" name="Freeform 35"/>
          <p:cNvSpPr/>
          <p:nvPr/>
        </p:nvSpPr>
        <p:spPr>
          <a:xfrm>
            <a:off x="15089305" y="3430805"/>
            <a:ext cx="852217" cy="130157"/>
          </a:xfrm>
          <a:custGeom>
            <a:avLst/>
            <a:gdLst/>
            <a:ahLst/>
            <a:cxnLst/>
            <a:rect l="l" t="t" r="r" b="b"/>
            <a:pathLst>
              <a:path w="852217" h="130157">
                <a:moveTo>
                  <a:pt x="0" y="0"/>
                </a:moveTo>
                <a:lnTo>
                  <a:pt x="852217" y="0"/>
                </a:lnTo>
                <a:lnTo>
                  <a:pt x="852217" y="130157"/>
                </a:lnTo>
                <a:lnTo>
                  <a:pt x="0" y="130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11816989" y="6386631"/>
            <a:ext cx="852217" cy="130157"/>
          </a:xfrm>
          <a:custGeom>
            <a:avLst/>
            <a:gdLst/>
            <a:ahLst/>
            <a:cxnLst/>
            <a:rect l="l" t="t" r="r" b="b"/>
            <a:pathLst>
              <a:path w="852217" h="130157">
                <a:moveTo>
                  <a:pt x="0" y="0"/>
                </a:moveTo>
                <a:lnTo>
                  <a:pt x="852217" y="0"/>
                </a:lnTo>
                <a:lnTo>
                  <a:pt x="852217" y="130157"/>
                </a:lnTo>
                <a:lnTo>
                  <a:pt x="0" y="130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TextBox 37"/>
          <p:cNvSpPr txBox="1"/>
          <p:nvPr/>
        </p:nvSpPr>
        <p:spPr>
          <a:xfrm>
            <a:off x="11884590" y="3806086"/>
            <a:ext cx="3894757" cy="844717"/>
          </a:xfrm>
          <a:prstGeom prst="rect">
            <a:avLst/>
          </a:prstGeom>
        </p:spPr>
        <p:txBody>
          <a:bodyPr lIns="0" tIns="0" rIns="0" bIns="0" rtlCol="0" anchor="t">
            <a:spAutoFit/>
          </a:bodyPr>
          <a:lstStyle/>
          <a:p>
            <a:pPr algn="l">
              <a:lnSpc>
                <a:spcPts val="2265"/>
              </a:lnSpc>
              <a:spcBef>
                <a:spcPct val="0"/>
              </a:spcBef>
            </a:pPr>
            <a:r>
              <a:rPr lang="en-US" sz="1618" dirty="0">
                <a:solidFill>
                  <a:srgbClr val="FFFFFF"/>
                </a:solidFill>
                <a:latin typeface="Montserrat"/>
                <a:ea typeface="Montserrat"/>
                <a:cs typeface="Montserrat"/>
                <a:sym typeface="Montserrat"/>
              </a:rPr>
              <a:t>Database expert. He is responsible for the safe storage of data, for its organization and efficient querying.</a:t>
            </a:r>
          </a:p>
        </p:txBody>
      </p:sp>
      <p:sp>
        <p:nvSpPr>
          <p:cNvPr id="38" name="TextBox 38"/>
          <p:cNvSpPr txBox="1"/>
          <p:nvPr/>
        </p:nvSpPr>
        <p:spPr>
          <a:xfrm>
            <a:off x="4642445" y="3779689"/>
            <a:ext cx="4449112" cy="1416181"/>
          </a:xfrm>
          <a:prstGeom prst="rect">
            <a:avLst/>
          </a:prstGeom>
        </p:spPr>
        <p:txBody>
          <a:bodyPr lIns="0" tIns="0" rIns="0" bIns="0" rtlCol="0" anchor="t">
            <a:spAutoFit/>
          </a:bodyPr>
          <a:lstStyle/>
          <a:p>
            <a:pPr algn="l">
              <a:lnSpc>
                <a:spcPts val="2267"/>
              </a:lnSpc>
            </a:pPr>
            <a:r>
              <a:rPr lang="en-US" sz="1619" dirty="0">
                <a:solidFill>
                  <a:srgbClr val="FFFFFF"/>
                </a:solidFill>
                <a:latin typeface="Montserrat"/>
                <a:ea typeface="Montserrat"/>
                <a:cs typeface="Montserrat"/>
                <a:sym typeface="Montserrat"/>
              </a:rPr>
              <a:t>It works in the background. His job is server-side logic, that is database management and ensuring the functionality of the website.</a:t>
            </a:r>
          </a:p>
          <a:p>
            <a:pPr algn="l">
              <a:lnSpc>
                <a:spcPts val="2267"/>
              </a:lnSpc>
              <a:spcBef>
                <a:spcPct val="0"/>
              </a:spcBef>
            </a:pPr>
            <a:endParaRPr lang="en-US" sz="1619" dirty="0">
              <a:solidFill>
                <a:srgbClr val="FFFFFF"/>
              </a:solidFill>
              <a:latin typeface="Montserrat"/>
              <a:ea typeface="Montserrat"/>
              <a:cs typeface="Montserrat"/>
              <a:sym typeface="Montserrat"/>
            </a:endParaRPr>
          </a:p>
        </p:txBody>
      </p:sp>
      <p:sp>
        <p:nvSpPr>
          <p:cNvPr id="39" name="TextBox 39"/>
          <p:cNvSpPr txBox="1"/>
          <p:nvPr/>
        </p:nvSpPr>
        <p:spPr>
          <a:xfrm>
            <a:off x="4661652" y="3457784"/>
            <a:ext cx="3219184" cy="309828"/>
          </a:xfrm>
          <a:prstGeom prst="rect">
            <a:avLst/>
          </a:prstGeom>
        </p:spPr>
        <p:txBody>
          <a:bodyPr lIns="0" tIns="0" rIns="0" bIns="0" rtlCol="0" anchor="t">
            <a:spAutoFit/>
          </a:bodyPr>
          <a:lstStyle/>
          <a:p>
            <a:pPr algn="l">
              <a:lnSpc>
                <a:spcPts val="2641"/>
              </a:lnSpc>
              <a:spcBef>
                <a:spcPct val="0"/>
              </a:spcBef>
            </a:pPr>
            <a:r>
              <a:rPr lang="en-US" sz="1887" b="1" spc="-37" dirty="0">
                <a:solidFill>
                  <a:srgbClr val="FFFFFF"/>
                </a:solidFill>
                <a:latin typeface="Montserrat Bold"/>
                <a:ea typeface="Montserrat Bold"/>
                <a:cs typeface="Montserrat Bold"/>
                <a:sym typeface="Montserrat Bold"/>
              </a:rPr>
              <a:t>Kelemen János(</a:t>
            </a:r>
            <a:r>
              <a:rPr lang="hu-HU" sz="1887" b="1" spc="-37" dirty="0">
                <a:solidFill>
                  <a:srgbClr val="FFFFFF"/>
                </a:solidFill>
                <a:latin typeface="Montserrat Bold"/>
                <a:ea typeface="Montserrat Bold"/>
                <a:cs typeface="Montserrat Bold"/>
                <a:sym typeface="Montserrat Bold"/>
              </a:rPr>
              <a:t>backend</a:t>
            </a:r>
            <a:r>
              <a:rPr lang="en-US" sz="1887" b="1" spc="-37" dirty="0">
                <a:solidFill>
                  <a:srgbClr val="FFFFFF"/>
                </a:solidFill>
                <a:latin typeface="Montserrat Bold"/>
                <a:ea typeface="Montserrat Bold"/>
                <a:cs typeface="Montserrat Bold"/>
                <a:sym typeface="Montserrat Bold"/>
              </a:rPr>
              <a:t>)</a:t>
            </a:r>
          </a:p>
        </p:txBody>
      </p:sp>
      <p:sp>
        <p:nvSpPr>
          <p:cNvPr id="40" name="TextBox 40"/>
          <p:cNvSpPr txBox="1"/>
          <p:nvPr/>
        </p:nvSpPr>
        <p:spPr>
          <a:xfrm>
            <a:off x="8586333" y="6745708"/>
            <a:ext cx="3894757" cy="1157305"/>
          </a:xfrm>
          <a:prstGeom prst="rect">
            <a:avLst/>
          </a:prstGeom>
        </p:spPr>
        <p:txBody>
          <a:bodyPr lIns="0" tIns="0" rIns="0" bIns="0" rtlCol="0" anchor="t">
            <a:spAutoFit/>
          </a:bodyPr>
          <a:lstStyle/>
          <a:p>
            <a:pPr algn="l">
              <a:lnSpc>
                <a:spcPts val="2265"/>
              </a:lnSpc>
              <a:spcBef>
                <a:spcPct val="0"/>
              </a:spcBef>
            </a:pPr>
            <a:r>
              <a:rPr lang="en-US" sz="1618" dirty="0">
                <a:solidFill>
                  <a:srgbClr val="FFFFFF"/>
                </a:solidFill>
                <a:latin typeface="Montserrat"/>
                <a:ea typeface="Montserrat"/>
                <a:cs typeface="Montserrat"/>
                <a:sym typeface="Montserrat"/>
              </a:rPr>
              <a:t>Responsible for the user interface. He makes sure the website is spectacular and its easy-to-use appearance.</a:t>
            </a:r>
            <a:endParaRPr lang="en-US" sz="1618" dirty="0">
              <a:solidFill>
                <a:srgbClr val="FFFFFF"/>
              </a:solidFill>
              <a:latin typeface="Montserrat"/>
              <a:ea typeface="Montserrat"/>
              <a:cs typeface="Montserrat"/>
              <a:sym typeface="Montserrat"/>
              <a:hlinkClick r:id="rId6" tooltip="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a:endParaRPr>
          </a:p>
        </p:txBody>
      </p:sp>
      <p:sp>
        <p:nvSpPr>
          <p:cNvPr id="41" name="TextBox 41"/>
          <p:cNvSpPr txBox="1"/>
          <p:nvPr/>
        </p:nvSpPr>
        <p:spPr>
          <a:xfrm>
            <a:off x="8621975" y="6413610"/>
            <a:ext cx="2994765" cy="309828"/>
          </a:xfrm>
          <a:prstGeom prst="rect">
            <a:avLst/>
          </a:prstGeom>
        </p:spPr>
        <p:txBody>
          <a:bodyPr lIns="0" tIns="0" rIns="0" bIns="0" rtlCol="0" anchor="t">
            <a:spAutoFit/>
          </a:bodyPr>
          <a:lstStyle/>
          <a:p>
            <a:pPr algn="l">
              <a:lnSpc>
                <a:spcPts val="2641"/>
              </a:lnSpc>
              <a:spcBef>
                <a:spcPct val="0"/>
              </a:spcBef>
            </a:pPr>
            <a:r>
              <a:rPr lang="en-US" sz="1887" b="1" spc="-37" dirty="0">
                <a:solidFill>
                  <a:srgbClr val="FFFFFF"/>
                </a:solidFill>
                <a:latin typeface="Montserrat Bold"/>
                <a:ea typeface="Montserrat Bold"/>
                <a:cs typeface="Montserrat Bold"/>
                <a:sym typeface="Montserrat Bold"/>
              </a:rPr>
              <a:t>Gáspár Balázs(</a:t>
            </a:r>
            <a:r>
              <a:rPr lang="hu-HU" sz="1887" b="1" spc="-37" dirty="0">
                <a:solidFill>
                  <a:srgbClr val="FFFFFF"/>
                </a:solidFill>
                <a:latin typeface="Montserrat Bold"/>
                <a:ea typeface="Montserrat Bold"/>
                <a:cs typeface="Montserrat Bold"/>
                <a:sym typeface="Montserrat Bold"/>
              </a:rPr>
              <a:t>frontend</a:t>
            </a:r>
            <a:r>
              <a:rPr lang="en-US" sz="1887" b="1" spc="-37" dirty="0">
                <a:solidFill>
                  <a:srgbClr val="FFFFFF"/>
                </a:solidFill>
                <a:latin typeface="Montserrat Bold"/>
                <a:ea typeface="Montserrat Bold"/>
                <a:cs typeface="Montserrat Bold"/>
                <a:sym typeface="Montserrat Bold"/>
              </a:rPr>
              <a:t>)</a:t>
            </a:r>
          </a:p>
        </p:txBody>
      </p:sp>
      <p:pic>
        <p:nvPicPr>
          <p:cNvPr id="43" name="Kép 42">
            <a:extLst>
              <a:ext uri="{FF2B5EF4-FFF2-40B4-BE49-F238E27FC236}">
                <a16:creationId xmlns:a16="http://schemas.microsoft.com/office/drawing/2014/main" id="{6D03ED8F-1D26-DAE6-CFA9-47FE1BE067A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33991" y="5835579"/>
            <a:ext cx="2450396" cy="2514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5" name="Kép 44">
            <a:extLst>
              <a:ext uri="{FF2B5EF4-FFF2-40B4-BE49-F238E27FC236}">
                <a16:creationId xmlns:a16="http://schemas.microsoft.com/office/drawing/2014/main" id="{7DC458C9-A8D7-0229-1A06-6F4868BADA3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25869" y="2899381"/>
            <a:ext cx="2439008" cy="24490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Kép 46">
            <a:extLst>
              <a:ext uri="{FF2B5EF4-FFF2-40B4-BE49-F238E27FC236}">
                <a16:creationId xmlns:a16="http://schemas.microsoft.com/office/drawing/2014/main" id="{B8D62AE4-70B0-F093-4968-4C517B013BF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5064" y="2777310"/>
            <a:ext cx="2506348" cy="25742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623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967912" y="890956"/>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916860" y="4284703"/>
            <a:ext cx="736150" cy="895032"/>
            <a:chOff x="0" y="0"/>
            <a:chExt cx="193883" cy="235728"/>
          </a:xfrm>
        </p:grpSpPr>
        <p:sp>
          <p:nvSpPr>
            <p:cNvPr id="7" name="Freeform 7"/>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8" name="TextBox 8"/>
            <p:cNvSpPr txBox="1"/>
            <p:nvPr/>
          </p:nvSpPr>
          <p:spPr>
            <a:xfrm>
              <a:off x="0" y="3196"/>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Bold"/>
                  <a:ea typeface="Montserrat Bold"/>
                  <a:cs typeface="Montserrat Bold"/>
                  <a:sym typeface="Montserrat Bold"/>
                </a:rPr>
                <a:t>01</a:t>
              </a:r>
            </a:p>
          </p:txBody>
        </p:sp>
      </p:grpSp>
      <p:grpSp>
        <p:nvGrpSpPr>
          <p:cNvPr id="9" name="Group 9"/>
          <p:cNvGrpSpPr/>
          <p:nvPr/>
        </p:nvGrpSpPr>
        <p:grpSpPr>
          <a:xfrm>
            <a:off x="12573606" y="3743682"/>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1" name="Group 11"/>
          <p:cNvGrpSpPr/>
          <p:nvPr/>
        </p:nvGrpSpPr>
        <p:grpSpPr>
          <a:xfrm>
            <a:off x="9981212" y="3767100"/>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3" name="Group 13"/>
          <p:cNvGrpSpPr/>
          <p:nvPr/>
        </p:nvGrpSpPr>
        <p:grpSpPr>
          <a:xfrm>
            <a:off x="12548713" y="6337440"/>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5" name="Group 15"/>
          <p:cNvGrpSpPr/>
          <p:nvPr/>
        </p:nvGrpSpPr>
        <p:grpSpPr>
          <a:xfrm>
            <a:off x="10878301" y="4617656"/>
            <a:ext cx="1520413" cy="15204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469664" y="7244657"/>
            <a:ext cx="1522475" cy="1522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3447581" y="4617656"/>
            <a:ext cx="1566642" cy="15666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916860" y="3148979"/>
            <a:ext cx="5689104" cy="275488"/>
            <a:chOff x="0" y="0"/>
            <a:chExt cx="4519796" cy="218865"/>
          </a:xfrm>
        </p:grpSpPr>
        <p:sp>
          <p:nvSpPr>
            <p:cNvPr id="25" name="Freeform 25"/>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26" name="TextBox 26"/>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27" name="Group 27"/>
          <p:cNvGrpSpPr/>
          <p:nvPr/>
        </p:nvGrpSpPr>
        <p:grpSpPr>
          <a:xfrm>
            <a:off x="774581" y="5995530"/>
            <a:ext cx="736150" cy="882897"/>
            <a:chOff x="0" y="-2359"/>
            <a:chExt cx="193883" cy="232532"/>
          </a:xfrm>
        </p:grpSpPr>
        <p:sp>
          <p:nvSpPr>
            <p:cNvPr id="28" name="Freeform 28"/>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29" name="TextBox 29"/>
            <p:cNvSpPr txBox="1"/>
            <p:nvPr/>
          </p:nvSpPr>
          <p:spPr>
            <a:xfrm>
              <a:off x="0" y="-2359"/>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Bold"/>
                  <a:ea typeface="Montserrat Bold"/>
                  <a:cs typeface="Montserrat Bold"/>
                  <a:sym typeface="Montserrat Bold"/>
                </a:rPr>
                <a:t>02</a:t>
              </a:r>
            </a:p>
          </p:txBody>
        </p:sp>
      </p:grpSp>
      <p:grpSp>
        <p:nvGrpSpPr>
          <p:cNvPr id="30" name="Group 30"/>
          <p:cNvGrpSpPr/>
          <p:nvPr/>
        </p:nvGrpSpPr>
        <p:grpSpPr>
          <a:xfrm>
            <a:off x="927663" y="8102904"/>
            <a:ext cx="736150" cy="882897"/>
            <a:chOff x="0" y="0"/>
            <a:chExt cx="193883" cy="232532"/>
          </a:xfrm>
        </p:grpSpPr>
        <p:sp>
          <p:nvSpPr>
            <p:cNvPr id="31" name="Freeform 31"/>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32" name="TextBox 32"/>
            <p:cNvSpPr txBox="1"/>
            <p:nvPr/>
          </p:nvSpPr>
          <p:spPr>
            <a:xfrm>
              <a:off x="0" y="0"/>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Bold"/>
                  <a:ea typeface="Montserrat Bold"/>
                  <a:cs typeface="Montserrat Bold"/>
                  <a:sym typeface="Montserrat Bold"/>
                </a:rPr>
                <a:t>03</a:t>
              </a:r>
            </a:p>
          </p:txBody>
        </p:sp>
      </p:grpSp>
      <p:grpSp>
        <p:nvGrpSpPr>
          <p:cNvPr id="33" name="Group 33"/>
          <p:cNvGrpSpPr/>
          <p:nvPr/>
        </p:nvGrpSpPr>
        <p:grpSpPr>
          <a:xfrm>
            <a:off x="12085550" y="-131220"/>
            <a:ext cx="9534019" cy="1112295"/>
            <a:chOff x="0" y="0"/>
            <a:chExt cx="1876002" cy="218865"/>
          </a:xfrm>
        </p:grpSpPr>
        <p:sp>
          <p:nvSpPr>
            <p:cNvPr id="34" name="Freeform 3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35" name="TextBox 3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6" name="AutoShape 36"/>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7" name="Freeform 37"/>
          <p:cNvSpPr/>
          <p:nvPr/>
        </p:nvSpPr>
        <p:spPr>
          <a:xfrm>
            <a:off x="11158015" y="4894347"/>
            <a:ext cx="960986" cy="967030"/>
          </a:xfrm>
          <a:custGeom>
            <a:avLst/>
            <a:gdLst/>
            <a:ahLst/>
            <a:cxnLst/>
            <a:rect l="l" t="t" r="r" b="b"/>
            <a:pathLst>
              <a:path w="960986" h="967030">
                <a:moveTo>
                  <a:pt x="0" y="0"/>
                </a:moveTo>
                <a:lnTo>
                  <a:pt x="960986" y="0"/>
                </a:lnTo>
                <a:lnTo>
                  <a:pt x="960986" y="967030"/>
                </a:lnTo>
                <a:lnTo>
                  <a:pt x="0" y="967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8" name="Freeform 38"/>
          <p:cNvSpPr/>
          <p:nvPr/>
        </p:nvSpPr>
        <p:spPr>
          <a:xfrm>
            <a:off x="13682672" y="4919343"/>
            <a:ext cx="1096460" cy="917039"/>
          </a:xfrm>
          <a:custGeom>
            <a:avLst/>
            <a:gdLst/>
            <a:ahLst/>
            <a:cxnLst/>
            <a:rect l="l" t="t" r="r" b="b"/>
            <a:pathLst>
              <a:path w="1096460" h="917039">
                <a:moveTo>
                  <a:pt x="0" y="0"/>
                </a:moveTo>
                <a:lnTo>
                  <a:pt x="1096460" y="0"/>
                </a:lnTo>
                <a:lnTo>
                  <a:pt x="1096460" y="917039"/>
                </a:lnTo>
                <a:lnTo>
                  <a:pt x="0" y="917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Freeform 39"/>
          <p:cNvSpPr/>
          <p:nvPr/>
        </p:nvSpPr>
        <p:spPr>
          <a:xfrm>
            <a:off x="13682672" y="7429311"/>
            <a:ext cx="1096460" cy="1131830"/>
          </a:xfrm>
          <a:custGeom>
            <a:avLst/>
            <a:gdLst/>
            <a:ahLst/>
            <a:cxnLst/>
            <a:rect l="l" t="t" r="r" b="b"/>
            <a:pathLst>
              <a:path w="1096460" h="1131830">
                <a:moveTo>
                  <a:pt x="0" y="0"/>
                </a:moveTo>
                <a:lnTo>
                  <a:pt x="1096460" y="0"/>
                </a:lnTo>
                <a:lnTo>
                  <a:pt x="1096460" y="1131830"/>
                </a:lnTo>
                <a:lnTo>
                  <a:pt x="0" y="1131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0" name="TextBox 40"/>
          <p:cNvSpPr txBox="1"/>
          <p:nvPr/>
        </p:nvSpPr>
        <p:spPr>
          <a:xfrm>
            <a:off x="1858632" y="4005492"/>
            <a:ext cx="7732055" cy="1697117"/>
          </a:xfrm>
          <a:prstGeom prst="rect">
            <a:avLst/>
          </a:prstGeom>
        </p:spPr>
        <p:txBody>
          <a:bodyPr lIns="0" tIns="0" rIns="0" bIns="0" rtlCol="0" anchor="t">
            <a:spAutoFit/>
          </a:bodyPr>
          <a:lstStyle/>
          <a:p>
            <a:pPr algn="l">
              <a:lnSpc>
                <a:spcPts val="2774"/>
              </a:lnSpc>
            </a:pPr>
            <a:r>
              <a:rPr lang="en-US" sz="2010" spc="197">
                <a:solidFill>
                  <a:srgbClr val="231F20"/>
                </a:solidFill>
                <a:latin typeface="Montserrat"/>
                <a:ea typeface="Montserrat"/>
                <a:cs typeface="Montserrat"/>
                <a:sym typeface="Montserrat"/>
              </a:rPr>
              <a:t>Our team worked efficiently, easily coped with challenges, and found quick, effective solutions. Cooperation and clear communication made teamwork smooth and successful.</a:t>
            </a:r>
          </a:p>
          <a:p>
            <a:pPr marL="0" lvl="0" indent="0" algn="l">
              <a:lnSpc>
                <a:spcPts val="2774"/>
              </a:lnSpc>
              <a:spcBef>
                <a:spcPct val="0"/>
              </a:spcBef>
            </a:pPr>
            <a:endParaRPr lang="en-US" sz="2010" spc="197">
              <a:solidFill>
                <a:srgbClr val="231F20"/>
              </a:solidFill>
              <a:latin typeface="Montserrat"/>
              <a:ea typeface="Montserrat"/>
              <a:cs typeface="Montserrat"/>
              <a:sym typeface="Montserrat"/>
            </a:endParaRPr>
          </a:p>
        </p:txBody>
      </p:sp>
      <p:sp>
        <p:nvSpPr>
          <p:cNvPr id="41" name="TextBox 41"/>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ea typeface="Archivo Black"/>
                <a:cs typeface="Archivo Black"/>
                <a:sym typeface="Archivo Black"/>
              </a:rPr>
              <a:t>TEAMWORK</a:t>
            </a:r>
          </a:p>
        </p:txBody>
      </p:sp>
      <p:sp>
        <p:nvSpPr>
          <p:cNvPr id="42" name="TextBox 42"/>
          <p:cNvSpPr txBox="1"/>
          <p:nvPr/>
        </p:nvSpPr>
        <p:spPr>
          <a:xfrm>
            <a:off x="1858632" y="7744461"/>
            <a:ext cx="6346855" cy="16971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a:ea typeface="Montserrat"/>
                <a:cs typeface="Montserrat"/>
                <a:sym typeface="Montserrat"/>
              </a:rPr>
              <a:t>We dealt with all problems together and found effective solutions. Our teamwork made it possible to quickly identify and correct errors, ensuring a smooth development process.</a:t>
            </a:r>
          </a:p>
        </p:txBody>
      </p:sp>
      <p:sp>
        <p:nvSpPr>
          <p:cNvPr id="43" name="TextBox 43"/>
          <p:cNvSpPr txBox="1"/>
          <p:nvPr/>
        </p:nvSpPr>
        <p:spPr>
          <a:xfrm>
            <a:off x="1791957" y="5674034"/>
            <a:ext cx="7732055" cy="16971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a:ea typeface="Montserrat"/>
                <a:cs typeface="Montserrat"/>
                <a:sym typeface="Montserrat"/>
              </a:rPr>
              <a:t>We stayed in sync via Discord and Messenger, ensuring seamless teamwork. We distributed improved codes and updates to each other with the help of Git or Discord, so we could work in coordination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0897970" cy="10513078"/>
          </a:xfrm>
          <a:custGeom>
            <a:avLst/>
            <a:gdLst/>
            <a:ahLst/>
            <a:cxnLst/>
            <a:rect l="l" t="t" r="r" b="b"/>
            <a:pathLst>
              <a:path w="20897970" h="10513078">
                <a:moveTo>
                  <a:pt x="0" y="0"/>
                </a:moveTo>
                <a:lnTo>
                  <a:pt x="20897970" y="0"/>
                </a:lnTo>
                <a:lnTo>
                  <a:pt x="20897970" y="10513078"/>
                </a:lnTo>
                <a:lnTo>
                  <a:pt x="0" y="10513078"/>
                </a:lnTo>
                <a:lnTo>
                  <a:pt x="0" y="0"/>
                </a:lnTo>
                <a:close/>
              </a:path>
            </a:pathLst>
          </a:custGeom>
          <a:blipFill>
            <a:blip r:embed="rId2"/>
            <a:stretch>
              <a:fillRect t="-16343" b="-16343"/>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11304875" y="7409549"/>
            <a:ext cx="1105276" cy="1327297"/>
          </a:xfrm>
          <a:custGeom>
            <a:avLst/>
            <a:gdLst/>
            <a:ahLst/>
            <a:cxnLst/>
            <a:rect l="l" t="t" r="r" b="b"/>
            <a:pathLst>
              <a:path w="1105276" h="1327297">
                <a:moveTo>
                  <a:pt x="0" y="0"/>
                </a:moveTo>
                <a:lnTo>
                  <a:pt x="1105277" y="0"/>
                </a:lnTo>
                <a:lnTo>
                  <a:pt x="1105277"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7443012" y="8272801"/>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2108006" y="2499940"/>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a:solidFill>
                  <a:srgbClr val="010101"/>
                </a:solidFill>
                <a:latin typeface="Archivo Black"/>
                <a:ea typeface="Archivo Black"/>
                <a:cs typeface="Archivo Black"/>
                <a:sym typeface="Archivo Black"/>
              </a:rPr>
              <a:t>PROJECT TIMELINE</a:t>
            </a:r>
          </a:p>
        </p:txBody>
      </p:sp>
      <p:sp>
        <p:nvSpPr>
          <p:cNvPr id="19" name="TextBox 19"/>
          <p:cNvSpPr txBox="1"/>
          <p:nvPr/>
        </p:nvSpPr>
        <p:spPr>
          <a:xfrm>
            <a:off x="2275588" y="3516817"/>
            <a:ext cx="7357569" cy="1364728"/>
          </a:xfrm>
          <a:prstGeom prst="rect">
            <a:avLst/>
          </a:prstGeom>
        </p:spPr>
        <p:txBody>
          <a:bodyPr lIns="0" tIns="0" rIns="0" bIns="0" rtlCol="0" anchor="t">
            <a:spAutoFit/>
          </a:bodyPr>
          <a:lstStyle/>
          <a:p>
            <a:pPr algn="ctr">
              <a:lnSpc>
                <a:spcPts val="2714"/>
              </a:lnSpc>
            </a:pPr>
            <a:r>
              <a:rPr lang="en-US" sz="1967" spc="192">
                <a:solidFill>
                  <a:srgbClr val="040506"/>
                </a:solidFill>
                <a:latin typeface="Montserrat"/>
                <a:ea typeface="Montserrat"/>
                <a:cs typeface="Montserrat"/>
                <a:sym typeface="Montserrat"/>
              </a:rPr>
              <a:t>We organized our time efficiently, divided the tasks, and set clear deadlines. By prioritizing work and being flexible, we made steady progress and efficiently met our goals.</a:t>
            </a:r>
          </a:p>
        </p:txBody>
      </p:sp>
      <p:sp>
        <p:nvSpPr>
          <p:cNvPr id="20" name="TextBox 20"/>
          <p:cNvSpPr txBox="1"/>
          <p:nvPr/>
        </p:nvSpPr>
        <p:spPr>
          <a:xfrm>
            <a:off x="6613767" y="7693520"/>
            <a:ext cx="2810608" cy="494318"/>
          </a:xfrm>
          <a:prstGeom prst="rect">
            <a:avLst/>
          </a:prstGeom>
        </p:spPr>
        <p:txBody>
          <a:bodyPr lIns="0" tIns="0" rIns="0" bIns="0" rtlCol="0" anchor="t">
            <a:spAutoFit/>
          </a:bodyPr>
          <a:lstStyle/>
          <a:p>
            <a:pPr algn="ctr">
              <a:lnSpc>
                <a:spcPts val="4084"/>
              </a:lnSpc>
            </a:pPr>
            <a:r>
              <a:rPr lang="en-US" sz="2959" spc="41">
                <a:solidFill>
                  <a:srgbClr val="040506"/>
                </a:solidFill>
                <a:latin typeface="Montserrat"/>
                <a:ea typeface="Montserrat"/>
                <a:cs typeface="Montserrat"/>
                <a:sym typeface="Montserrat"/>
              </a:rPr>
              <a:t>Objectives</a:t>
            </a:r>
          </a:p>
        </p:txBody>
      </p:sp>
      <p:sp>
        <p:nvSpPr>
          <p:cNvPr id="21" name="TextBox 21"/>
          <p:cNvSpPr txBox="1"/>
          <p:nvPr/>
        </p:nvSpPr>
        <p:spPr>
          <a:xfrm>
            <a:off x="10542800" y="6457805"/>
            <a:ext cx="2629427" cy="477554"/>
          </a:xfrm>
          <a:prstGeom prst="rect">
            <a:avLst/>
          </a:prstGeom>
        </p:spPr>
        <p:txBody>
          <a:bodyPr lIns="0" tIns="0" rIns="0" bIns="0" rtlCol="0" anchor="t">
            <a:spAutoFit/>
          </a:bodyPr>
          <a:lstStyle/>
          <a:p>
            <a:pPr marL="0" lvl="0" indent="0" algn="ctr">
              <a:lnSpc>
                <a:spcPts val="3946"/>
              </a:lnSpc>
              <a:spcBef>
                <a:spcPct val="0"/>
              </a:spcBef>
            </a:pPr>
            <a:r>
              <a:rPr lang="en-US" sz="2859" spc="40">
                <a:solidFill>
                  <a:srgbClr val="040506"/>
                </a:solidFill>
                <a:latin typeface="Montserrat"/>
                <a:ea typeface="Montserrat"/>
                <a:cs typeface="Montserrat"/>
                <a:sym typeface="Montserrat"/>
              </a:rPr>
              <a:t>Schedule</a:t>
            </a:r>
          </a:p>
        </p:txBody>
      </p:sp>
      <p:sp>
        <p:nvSpPr>
          <p:cNvPr id="22" name="TextBox 22"/>
          <p:cNvSpPr txBox="1"/>
          <p:nvPr/>
        </p:nvSpPr>
        <p:spPr>
          <a:xfrm>
            <a:off x="14349773" y="4917960"/>
            <a:ext cx="2629427" cy="946565"/>
          </a:xfrm>
          <a:prstGeom prst="rect">
            <a:avLst/>
          </a:prstGeom>
        </p:spPr>
        <p:txBody>
          <a:bodyPr lIns="0" tIns="0" rIns="0" bIns="0" rtlCol="0" anchor="t">
            <a:spAutoFit/>
          </a:bodyPr>
          <a:lstStyle/>
          <a:p>
            <a:pPr marL="0" lvl="0" indent="0" algn="ctr">
              <a:lnSpc>
                <a:spcPts val="3808"/>
              </a:lnSpc>
              <a:spcBef>
                <a:spcPct val="0"/>
              </a:spcBef>
            </a:pPr>
            <a:r>
              <a:rPr lang="en-US" sz="2759" spc="38">
                <a:solidFill>
                  <a:srgbClr val="040506"/>
                </a:solidFill>
                <a:latin typeface="Montserrat"/>
                <a:ea typeface="Montserrat"/>
                <a:cs typeface="Montserrat"/>
                <a:sym typeface="Montserrat"/>
              </a:rPr>
              <a:t>Completing tasks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2781300"/>
            <a:ext cx="18288000" cy="8229600"/>
          </a:xfrm>
          <a:custGeom>
            <a:avLst/>
            <a:gdLst/>
            <a:ahLst/>
            <a:cxnLst/>
            <a:rect l="l" t="t" r="r" b="b"/>
            <a:pathLst>
              <a:path w="18421507" h="8229600">
                <a:moveTo>
                  <a:pt x="0" y="0"/>
                </a:moveTo>
                <a:lnTo>
                  <a:pt x="18421507" y="0"/>
                </a:lnTo>
                <a:lnTo>
                  <a:pt x="18421507" y="8229600"/>
                </a:lnTo>
                <a:lnTo>
                  <a:pt x="0" y="8229600"/>
                </a:lnTo>
                <a:lnTo>
                  <a:pt x="0" y="0"/>
                </a:lnTo>
                <a:close/>
              </a:path>
            </a:pathLst>
          </a:custGeom>
          <a:blipFill>
            <a:blip r:embed="rId2"/>
            <a:stretch>
              <a:fillRect t="-24568" b="-24568"/>
            </a:stretch>
          </a:blipFill>
        </p:spPr>
      </p:sp>
      <p:grpSp>
        <p:nvGrpSpPr>
          <p:cNvPr id="3" name="Group 3"/>
          <p:cNvGrpSpPr/>
          <p:nvPr/>
        </p:nvGrpSpPr>
        <p:grpSpPr>
          <a:xfrm>
            <a:off x="6518931" y="1730624"/>
            <a:ext cx="5250138" cy="985066"/>
            <a:chOff x="0" y="0"/>
            <a:chExt cx="1382752" cy="259441"/>
          </a:xfrm>
        </p:grpSpPr>
        <p:sp>
          <p:nvSpPr>
            <p:cNvPr id="4" name="Freeform 4"/>
            <p:cNvSpPr/>
            <p:nvPr/>
          </p:nvSpPr>
          <p:spPr>
            <a:xfrm>
              <a:off x="0" y="0"/>
              <a:ext cx="1382752" cy="259441"/>
            </a:xfrm>
            <a:custGeom>
              <a:avLst/>
              <a:gdLst/>
              <a:ahLst/>
              <a:cxnLst/>
              <a:rect l="l" t="t" r="r" b="b"/>
              <a:pathLst>
                <a:path w="1382752" h="259441">
                  <a:moveTo>
                    <a:pt x="0" y="0"/>
                  </a:moveTo>
                  <a:lnTo>
                    <a:pt x="1382752" y="0"/>
                  </a:lnTo>
                  <a:lnTo>
                    <a:pt x="1382752" y="259441"/>
                  </a:lnTo>
                  <a:lnTo>
                    <a:pt x="0" y="259441"/>
                  </a:lnTo>
                  <a:close/>
                </a:path>
              </a:pathLst>
            </a:custGeom>
            <a:solidFill>
              <a:srgbClr val="FFFFFF">
                <a:alpha val="71765"/>
              </a:srgbClr>
            </a:solidFill>
          </p:spPr>
        </p:sp>
        <p:sp>
          <p:nvSpPr>
            <p:cNvPr id="5" name="TextBox 5"/>
            <p:cNvSpPr txBox="1"/>
            <p:nvPr/>
          </p:nvSpPr>
          <p:spPr>
            <a:xfrm>
              <a:off x="0" y="-19050"/>
              <a:ext cx="1382752" cy="27849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0" y="3327879"/>
            <a:ext cx="18330327" cy="3631242"/>
          </a:xfrm>
          <a:custGeom>
            <a:avLst/>
            <a:gdLst/>
            <a:ahLst/>
            <a:cxnLst/>
            <a:rect l="l" t="t" r="r" b="b"/>
            <a:pathLst>
              <a:path w="10676308" h="2203745">
                <a:moveTo>
                  <a:pt x="0" y="0"/>
                </a:moveTo>
                <a:lnTo>
                  <a:pt x="10676308" y="0"/>
                </a:lnTo>
                <a:lnTo>
                  <a:pt x="10676308" y="2203746"/>
                </a:lnTo>
                <a:lnTo>
                  <a:pt x="0" y="2203746"/>
                </a:lnTo>
                <a:lnTo>
                  <a:pt x="0" y="0"/>
                </a:lnTo>
                <a:close/>
              </a:path>
            </a:pathLst>
          </a:custGeom>
          <a:blipFill>
            <a:blip r:embed="rId3"/>
            <a:stretch>
              <a:fillRect l="-1003" r="-4849"/>
            </a:stretch>
          </a:blipFill>
        </p:spPr>
      </p:sp>
      <p:sp>
        <p:nvSpPr>
          <p:cNvPr id="7" name="Freeform 7"/>
          <p:cNvSpPr/>
          <p:nvPr/>
        </p:nvSpPr>
        <p:spPr>
          <a:xfrm>
            <a:off x="0" y="6959121"/>
            <a:ext cx="18287999" cy="3327879"/>
          </a:xfrm>
          <a:custGeom>
            <a:avLst/>
            <a:gdLst/>
            <a:ahLst/>
            <a:cxnLst/>
            <a:rect l="l" t="t" r="r" b="b"/>
            <a:pathLst>
              <a:path w="10798904" h="2655257">
                <a:moveTo>
                  <a:pt x="0" y="0"/>
                </a:moveTo>
                <a:lnTo>
                  <a:pt x="10798905" y="0"/>
                </a:lnTo>
                <a:lnTo>
                  <a:pt x="10798905" y="2655257"/>
                </a:lnTo>
                <a:lnTo>
                  <a:pt x="0" y="2655257"/>
                </a:lnTo>
                <a:lnTo>
                  <a:pt x="0" y="0"/>
                </a:lnTo>
                <a:close/>
              </a:path>
            </a:pathLst>
          </a:custGeom>
          <a:blipFill>
            <a:blip r:embed="rId4"/>
            <a:stretch>
              <a:fillRect l="-1899" t="-16512" r="-2752"/>
            </a:stretch>
          </a:blipFill>
        </p:spPr>
      </p:sp>
      <p:sp>
        <p:nvSpPr>
          <p:cNvPr id="8" name="TextBox 8"/>
          <p:cNvSpPr txBox="1"/>
          <p:nvPr/>
        </p:nvSpPr>
        <p:spPr>
          <a:xfrm>
            <a:off x="3926247" y="1731194"/>
            <a:ext cx="10435506" cy="1108891"/>
          </a:xfrm>
          <a:prstGeom prst="rect">
            <a:avLst/>
          </a:prstGeom>
        </p:spPr>
        <p:txBody>
          <a:bodyPr lIns="0" tIns="0" rIns="0" bIns="0" rtlCol="0" anchor="t">
            <a:spAutoFit/>
          </a:bodyPr>
          <a:lstStyle/>
          <a:p>
            <a:pPr marL="0" lvl="0" indent="0" algn="ctr">
              <a:lnSpc>
                <a:spcPts val="8959"/>
              </a:lnSpc>
              <a:spcBef>
                <a:spcPct val="0"/>
              </a:spcBef>
            </a:pPr>
            <a:r>
              <a:rPr lang="en-US" sz="6492" u="sng" spc="227" dirty="0">
                <a:solidFill>
                  <a:srgbClr val="010101"/>
                </a:solidFill>
                <a:latin typeface="Archivo Black"/>
                <a:ea typeface="Archivo Black"/>
                <a:cs typeface="Archivo Black"/>
                <a:sym typeface="Archivo Black"/>
              </a:rPr>
              <a:t>DATABASE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7060" y="511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731123" y="2607270"/>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 name="Group 5"/>
          <p:cNvGrpSpPr/>
          <p:nvPr/>
        </p:nvGrpSpPr>
        <p:grpSpPr>
          <a:xfrm>
            <a:off x="10860907" y="4278313"/>
            <a:ext cx="1309387" cy="2127228"/>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11132587" y="6192678"/>
            <a:ext cx="1806533" cy="1522249"/>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12939120" y="6192678"/>
            <a:ext cx="1806533" cy="1522249"/>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13710748" y="4278313"/>
            <a:ext cx="1306586" cy="2127228"/>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11824391" y="3645326"/>
            <a:ext cx="2229458" cy="1093023"/>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11997342" y="4837078"/>
            <a:ext cx="1883556" cy="1883556"/>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12238213" y="1950126"/>
            <a:ext cx="1404615" cy="1404615"/>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5335228" y="4145274"/>
            <a:ext cx="1404615" cy="1405315"/>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4180587" y="7721229"/>
            <a:ext cx="1404615" cy="1404615"/>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0376364" y="7721229"/>
            <a:ext cx="1404615" cy="1404615"/>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5" name="Group 25"/>
          <p:cNvGrpSpPr/>
          <p:nvPr/>
        </p:nvGrpSpPr>
        <p:grpSpPr>
          <a:xfrm>
            <a:off x="9144000" y="4145274"/>
            <a:ext cx="1405315" cy="1405315"/>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sp>
        <p:nvSpPr>
          <p:cNvPr id="27" name="Freeform 27"/>
          <p:cNvSpPr/>
          <p:nvPr/>
        </p:nvSpPr>
        <p:spPr>
          <a:xfrm>
            <a:off x="11936738" y="5056425"/>
            <a:ext cx="2011067" cy="1136253"/>
          </a:xfrm>
          <a:custGeom>
            <a:avLst/>
            <a:gdLst/>
            <a:ahLst/>
            <a:cxnLst/>
            <a:rect l="l" t="t" r="r" b="b"/>
            <a:pathLst>
              <a:path w="2011067" h="1136253">
                <a:moveTo>
                  <a:pt x="0" y="0"/>
                </a:moveTo>
                <a:lnTo>
                  <a:pt x="2011067" y="0"/>
                </a:lnTo>
                <a:lnTo>
                  <a:pt x="2011067" y="1136253"/>
                </a:lnTo>
                <a:lnTo>
                  <a:pt x="0" y="1136253"/>
                </a:lnTo>
                <a:lnTo>
                  <a:pt x="0" y="0"/>
                </a:lnTo>
                <a:close/>
              </a:path>
            </a:pathLst>
          </a:custGeom>
          <a:blipFill>
            <a:blip r:embed="rId3"/>
            <a:stretch>
              <a:fillRect/>
            </a:stretch>
          </a:blipFill>
        </p:spPr>
      </p:sp>
      <p:sp>
        <p:nvSpPr>
          <p:cNvPr id="28" name="Freeform 28"/>
          <p:cNvSpPr/>
          <p:nvPr/>
        </p:nvSpPr>
        <p:spPr>
          <a:xfrm>
            <a:off x="9355785" y="4333255"/>
            <a:ext cx="981745" cy="1029352"/>
          </a:xfrm>
          <a:custGeom>
            <a:avLst/>
            <a:gdLst/>
            <a:ahLst/>
            <a:cxnLst/>
            <a:rect l="l" t="t" r="r" b="b"/>
            <a:pathLst>
              <a:path w="981745" h="1029352">
                <a:moveTo>
                  <a:pt x="0" y="0"/>
                </a:moveTo>
                <a:lnTo>
                  <a:pt x="981745" y="0"/>
                </a:lnTo>
                <a:lnTo>
                  <a:pt x="981745" y="1029352"/>
                </a:lnTo>
                <a:lnTo>
                  <a:pt x="0" y="10293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599800" y="7900040"/>
            <a:ext cx="957743" cy="957743"/>
          </a:xfrm>
          <a:custGeom>
            <a:avLst/>
            <a:gdLst/>
            <a:ahLst/>
            <a:cxnLst/>
            <a:rect l="l" t="t" r="r" b="b"/>
            <a:pathLst>
              <a:path w="957743" h="957743">
                <a:moveTo>
                  <a:pt x="0" y="0"/>
                </a:moveTo>
                <a:lnTo>
                  <a:pt x="957743" y="0"/>
                </a:lnTo>
                <a:lnTo>
                  <a:pt x="957743" y="957743"/>
                </a:lnTo>
                <a:lnTo>
                  <a:pt x="0" y="9577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14356979" y="7922222"/>
            <a:ext cx="1051830" cy="1049201"/>
          </a:xfrm>
          <a:custGeom>
            <a:avLst/>
            <a:gdLst/>
            <a:ahLst/>
            <a:cxnLst/>
            <a:rect l="l" t="t" r="r" b="b"/>
            <a:pathLst>
              <a:path w="1051830" h="1049201">
                <a:moveTo>
                  <a:pt x="0" y="0"/>
                </a:moveTo>
                <a:lnTo>
                  <a:pt x="1051830" y="0"/>
                </a:lnTo>
                <a:lnTo>
                  <a:pt x="1051830" y="1049201"/>
                </a:lnTo>
                <a:lnTo>
                  <a:pt x="0" y="10492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15541209" y="4365298"/>
            <a:ext cx="1031546" cy="1031546"/>
          </a:xfrm>
          <a:custGeom>
            <a:avLst/>
            <a:gdLst/>
            <a:ahLst/>
            <a:cxnLst/>
            <a:rect l="l" t="t" r="r" b="b"/>
            <a:pathLst>
              <a:path w="1031546" h="1031546">
                <a:moveTo>
                  <a:pt x="0" y="0"/>
                </a:moveTo>
                <a:lnTo>
                  <a:pt x="1031546" y="0"/>
                </a:lnTo>
                <a:lnTo>
                  <a:pt x="1031546" y="1031546"/>
                </a:lnTo>
                <a:lnTo>
                  <a:pt x="0" y="10315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Freeform 32"/>
          <p:cNvSpPr/>
          <p:nvPr/>
        </p:nvSpPr>
        <p:spPr>
          <a:xfrm>
            <a:off x="12487192" y="2158448"/>
            <a:ext cx="910158" cy="897643"/>
          </a:xfrm>
          <a:custGeom>
            <a:avLst/>
            <a:gdLst/>
            <a:ahLst/>
            <a:cxnLst/>
            <a:rect l="l" t="t" r="r" b="b"/>
            <a:pathLst>
              <a:path w="910158" h="897643">
                <a:moveTo>
                  <a:pt x="0" y="0"/>
                </a:moveTo>
                <a:lnTo>
                  <a:pt x="910158" y="0"/>
                </a:lnTo>
                <a:lnTo>
                  <a:pt x="910158" y="897643"/>
                </a:lnTo>
                <a:lnTo>
                  <a:pt x="0" y="8976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3" name="TextBox 33"/>
          <p:cNvSpPr txBox="1"/>
          <p:nvPr/>
        </p:nvSpPr>
        <p:spPr>
          <a:xfrm>
            <a:off x="595336" y="409216"/>
            <a:ext cx="9165532" cy="274624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FURTHER DEVELOPMENT OPPORTUNITIES</a:t>
            </a:r>
          </a:p>
        </p:txBody>
      </p:sp>
      <p:sp>
        <p:nvSpPr>
          <p:cNvPr id="34" name="TextBox 34"/>
          <p:cNvSpPr txBox="1"/>
          <p:nvPr/>
        </p:nvSpPr>
        <p:spPr>
          <a:xfrm>
            <a:off x="12095399" y="6064090"/>
            <a:ext cx="1679411" cy="257175"/>
          </a:xfrm>
          <a:prstGeom prst="rect">
            <a:avLst/>
          </a:prstGeom>
        </p:spPr>
        <p:txBody>
          <a:bodyPr lIns="0" tIns="0" rIns="0" bIns="0" rtlCol="0" anchor="t">
            <a:spAutoFit/>
          </a:bodyPr>
          <a:lstStyle/>
          <a:p>
            <a:pPr algn="ctr">
              <a:lnSpc>
                <a:spcPts val="2096"/>
              </a:lnSpc>
            </a:pPr>
            <a:r>
              <a:rPr lang="en-US" sz="1747" spc="-34">
                <a:solidFill>
                  <a:srgbClr val="FF0000"/>
                </a:solidFill>
                <a:latin typeface="Montserrat"/>
                <a:ea typeface="Montserrat"/>
                <a:cs typeface="Montserrat"/>
                <a:sym typeface="Montserrat"/>
              </a:rPr>
              <a:t>DEMONCARS</a:t>
            </a:r>
          </a:p>
        </p:txBody>
      </p:sp>
      <p:sp>
        <p:nvSpPr>
          <p:cNvPr id="35" name="TextBox 35"/>
          <p:cNvSpPr txBox="1"/>
          <p:nvPr/>
        </p:nvSpPr>
        <p:spPr>
          <a:xfrm>
            <a:off x="1128704" y="5250209"/>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 AI Technologies</a:t>
            </a:r>
          </a:p>
        </p:txBody>
      </p:sp>
      <p:sp>
        <p:nvSpPr>
          <p:cNvPr id="37" name="TextBox 37"/>
          <p:cNvSpPr txBox="1"/>
          <p:nvPr/>
        </p:nvSpPr>
        <p:spPr>
          <a:xfrm>
            <a:off x="1802820" y="4443323"/>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01</a:t>
            </a:r>
          </a:p>
        </p:txBody>
      </p:sp>
      <p:sp>
        <p:nvSpPr>
          <p:cNvPr id="38" name="TextBox 38"/>
          <p:cNvSpPr txBox="1"/>
          <p:nvPr/>
        </p:nvSpPr>
        <p:spPr>
          <a:xfrm>
            <a:off x="5167892" y="5354820"/>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Digital Showroom</a:t>
            </a:r>
          </a:p>
        </p:txBody>
      </p:sp>
      <p:sp>
        <p:nvSpPr>
          <p:cNvPr id="40" name="TextBox 40"/>
          <p:cNvSpPr txBox="1"/>
          <p:nvPr/>
        </p:nvSpPr>
        <p:spPr>
          <a:xfrm>
            <a:off x="5842008" y="4414584"/>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02</a:t>
            </a:r>
          </a:p>
        </p:txBody>
      </p:sp>
      <p:sp>
        <p:nvSpPr>
          <p:cNvPr id="41" name="TextBox 41"/>
          <p:cNvSpPr txBox="1"/>
          <p:nvPr/>
        </p:nvSpPr>
        <p:spPr>
          <a:xfrm>
            <a:off x="698510" y="7552529"/>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Compare cars</a:t>
            </a:r>
          </a:p>
        </p:txBody>
      </p:sp>
      <p:sp>
        <p:nvSpPr>
          <p:cNvPr id="43" name="TextBox 43"/>
          <p:cNvSpPr txBox="1"/>
          <p:nvPr/>
        </p:nvSpPr>
        <p:spPr>
          <a:xfrm>
            <a:off x="1372625" y="6634909"/>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03</a:t>
            </a:r>
          </a:p>
        </p:txBody>
      </p:sp>
      <p:sp>
        <p:nvSpPr>
          <p:cNvPr id="44" name="TextBox 44"/>
          <p:cNvSpPr txBox="1"/>
          <p:nvPr/>
        </p:nvSpPr>
        <p:spPr>
          <a:xfrm>
            <a:off x="4000825" y="7598677"/>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Used car filter</a:t>
            </a:r>
          </a:p>
        </p:txBody>
      </p:sp>
      <p:sp>
        <p:nvSpPr>
          <p:cNvPr id="46" name="TextBox 46"/>
          <p:cNvSpPr txBox="1"/>
          <p:nvPr/>
        </p:nvSpPr>
        <p:spPr>
          <a:xfrm>
            <a:off x="4674941" y="6711109"/>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04</a:t>
            </a:r>
          </a:p>
        </p:txBody>
      </p:sp>
      <p:sp>
        <p:nvSpPr>
          <p:cNvPr id="47" name="TextBox 47"/>
          <p:cNvSpPr txBox="1"/>
          <p:nvPr/>
        </p:nvSpPr>
        <p:spPr>
          <a:xfrm>
            <a:off x="7111748" y="7552529"/>
            <a:ext cx="2246916" cy="656920"/>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Service and maintenance</a:t>
            </a:r>
          </a:p>
        </p:txBody>
      </p:sp>
      <p:sp>
        <p:nvSpPr>
          <p:cNvPr id="49" name="TextBox 49"/>
          <p:cNvSpPr txBox="1"/>
          <p:nvPr/>
        </p:nvSpPr>
        <p:spPr>
          <a:xfrm>
            <a:off x="7780095" y="6711109"/>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495</Words>
  <Application>Microsoft Office PowerPoint</Application>
  <PresentationFormat>Egyéni</PresentationFormat>
  <Paragraphs>63</Paragraphs>
  <Slides>10</Slides>
  <Notes>0</Notes>
  <HiddenSlides>0</HiddenSlides>
  <MMClips>0</MMClips>
  <ScaleCrop>false</ScaleCrop>
  <HeadingPairs>
    <vt:vector size="4" baseType="variant">
      <vt:variant>
        <vt:lpstr>Téma</vt:lpstr>
      </vt:variant>
      <vt:variant>
        <vt:i4>1</vt:i4>
      </vt:variant>
      <vt:variant>
        <vt:lpstr>Diacímek</vt:lpstr>
      </vt:variant>
      <vt:variant>
        <vt:i4>10</vt:i4>
      </vt:variant>
    </vt:vector>
  </HeadingPairs>
  <TitlesOfParts>
    <vt:vector size="11" baseType="lpstr">
      <vt:lpstr>Office Theme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Demoncars_FInal_Exam</dc:title>
  <dc:creator>Kelemen Kelemen</dc:creator>
  <cp:lastModifiedBy>Kelemen Kelemen</cp:lastModifiedBy>
  <cp:revision>5</cp:revision>
  <dcterms:created xsi:type="dcterms:W3CDTF">2006-08-16T00:00:00Z</dcterms:created>
  <dcterms:modified xsi:type="dcterms:W3CDTF">2025-05-30T04:31:39Z</dcterms:modified>
  <dc:identifier>DAGgpyYOsUs</dc:identifier>
</cp:coreProperties>
</file>